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60"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4" r:id="rId25"/>
    <p:sldId id="285" r:id="rId26"/>
    <p:sldId id="280" r:id="rId27"/>
    <p:sldId id="281" r:id="rId28"/>
    <p:sldId id="282" r:id="rId29"/>
    <p:sldId id="283"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7CE06F6-8E95-4741-AB3F-C85740B1B20E}"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47FE2A-9576-4580-8DEC-8A9D5C288444}" type="slidenum">
              <a:rPr lang="en-US" smtClean="0"/>
              <a:t>‹#›</a:t>
            </a:fld>
            <a:endParaRPr lang="en-US"/>
          </a:p>
        </p:txBody>
      </p:sp>
    </p:spTree>
    <p:extLst>
      <p:ext uri="{BB962C8B-B14F-4D97-AF65-F5344CB8AC3E}">
        <p14:creationId xmlns:p14="http://schemas.microsoft.com/office/powerpoint/2010/main" val="660057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CE06F6-8E95-4741-AB3F-C85740B1B20E}"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47FE2A-9576-4580-8DEC-8A9D5C288444}" type="slidenum">
              <a:rPr lang="en-US" smtClean="0"/>
              <a:t>‹#›</a:t>
            </a:fld>
            <a:endParaRPr lang="en-US"/>
          </a:p>
        </p:txBody>
      </p:sp>
    </p:spTree>
    <p:extLst>
      <p:ext uri="{BB962C8B-B14F-4D97-AF65-F5344CB8AC3E}">
        <p14:creationId xmlns:p14="http://schemas.microsoft.com/office/powerpoint/2010/main" val="3481635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CE06F6-8E95-4741-AB3F-C85740B1B20E}"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47FE2A-9576-4580-8DEC-8A9D5C288444}"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641124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CE06F6-8E95-4741-AB3F-C85740B1B20E}"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47FE2A-9576-4580-8DEC-8A9D5C288444}" type="slidenum">
              <a:rPr lang="en-US" smtClean="0"/>
              <a:t>‹#›</a:t>
            </a:fld>
            <a:endParaRPr lang="en-US"/>
          </a:p>
        </p:txBody>
      </p:sp>
    </p:spTree>
    <p:extLst>
      <p:ext uri="{BB962C8B-B14F-4D97-AF65-F5344CB8AC3E}">
        <p14:creationId xmlns:p14="http://schemas.microsoft.com/office/powerpoint/2010/main" val="26772337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CE06F6-8E95-4741-AB3F-C85740B1B20E}"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47FE2A-9576-4580-8DEC-8A9D5C28844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423873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CE06F6-8E95-4741-AB3F-C85740B1B20E}"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47FE2A-9576-4580-8DEC-8A9D5C288444}" type="slidenum">
              <a:rPr lang="en-US" smtClean="0"/>
              <a:t>‹#›</a:t>
            </a:fld>
            <a:endParaRPr lang="en-US"/>
          </a:p>
        </p:txBody>
      </p:sp>
    </p:spTree>
    <p:extLst>
      <p:ext uri="{BB962C8B-B14F-4D97-AF65-F5344CB8AC3E}">
        <p14:creationId xmlns:p14="http://schemas.microsoft.com/office/powerpoint/2010/main" val="23921572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E06F6-8E95-4741-AB3F-C85740B1B20E}"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47FE2A-9576-4580-8DEC-8A9D5C288444}" type="slidenum">
              <a:rPr lang="en-US" smtClean="0"/>
              <a:t>‹#›</a:t>
            </a:fld>
            <a:endParaRPr lang="en-US"/>
          </a:p>
        </p:txBody>
      </p:sp>
    </p:spTree>
    <p:extLst>
      <p:ext uri="{BB962C8B-B14F-4D97-AF65-F5344CB8AC3E}">
        <p14:creationId xmlns:p14="http://schemas.microsoft.com/office/powerpoint/2010/main" val="3573175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E06F6-8E95-4741-AB3F-C85740B1B20E}"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47FE2A-9576-4580-8DEC-8A9D5C288444}" type="slidenum">
              <a:rPr lang="en-US" smtClean="0"/>
              <a:t>‹#›</a:t>
            </a:fld>
            <a:endParaRPr lang="en-US"/>
          </a:p>
        </p:txBody>
      </p:sp>
    </p:spTree>
    <p:extLst>
      <p:ext uri="{BB962C8B-B14F-4D97-AF65-F5344CB8AC3E}">
        <p14:creationId xmlns:p14="http://schemas.microsoft.com/office/powerpoint/2010/main" val="2076721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E06F6-8E95-4741-AB3F-C85740B1B20E}"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47FE2A-9576-4580-8DEC-8A9D5C288444}" type="slidenum">
              <a:rPr lang="en-US" smtClean="0"/>
              <a:t>‹#›</a:t>
            </a:fld>
            <a:endParaRPr lang="en-US"/>
          </a:p>
        </p:txBody>
      </p:sp>
    </p:spTree>
    <p:extLst>
      <p:ext uri="{BB962C8B-B14F-4D97-AF65-F5344CB8AC3E}">
        <p14:creationId xmlns:p14="http://schemas.microsoft.com/office/powerpoint/2010/main" val="984169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CE06F6-8E95-4741-AB3F-C85740B1B20E}" type="datetimeFigureOut">
              <a:rPr lang="en-US" smtClean="0"/>
              <a:t>5/12/2025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47FE2A-9576-4580-8DEC-8A9D5C288444}" type="slidenum">
              <a:rPr lang="en-US" smtClean="0"/>
              <a:t>‹#›</a:t>
            </a:fld>
            <a:endParaRPr lang="en-US"/>
          </a:p>
        </p:txBody>
      </p:sp>
    </p:spTree>
    <p:extLst>
      <p:ext uri="{BB962C8B-B14F-4D97-AF65-F5344CB8AC3E}">
        <p14:creationId xmlns:p14="http://schemas.microsoft.com/office/powerpoint/2010/main" val="246287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7CE06F6-8E95-4741-AB3F-C85740B1B20E}" type="datetimeFigureOut">
              <a:rPr lang="en-US" smtClean="0"/>
              <a:t>5/12/2025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47FE2A-9576-4580-8DEC-8A9D5C288444}" type="slidenum">
              <a:rPr lang="en-US" smtClean="0"/>
              <a:t>‹#›</a:t>
            </a:fld>
            <a:endParaRPr lang="en-US"/>
          </a:p>
        </p:txBody>
      </p:sp>
    </p:spTree>
    <p:extLst>
      <p:ext uri="{BB962C8B-B14F-4D97-AF65-F5344CB8AC3E}">
        <p14:creationId xmlns:p14="http://schemas.microsoft.com/office/powerpoint/2010/main" val="915447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7CE06F6-8E95-4741-AB3F-C85740B1B20E}" type="datetimeFigureOut">
              <a:rPr lang="en-US" smtClean="0"/>
              <a:t>5/12/2025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47FE2A-9576-4580-8DEC-8A9D5C288444}" type="slidenum">
              <a:rPr lang="en-US" smtClean="0"/>
              <a:t>‹#›</a:t>
            </a:fld>
            <a:endParaRPr lang="en-US"/>
          </a:p>
        </p:txBody>
      </p:sp>
    </p:spTree>
    <p:extLst>
      <p:ext uri="{BB962C8B-B14F-4D97-AF65-F5344CB8AC3E}">
        <p14:creationId xmlns:p14="http://schemas.microsoft.com/office/powerpoint/2010/main" val="2987611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CE06F6-8E95-4741-AB3F-C85740B1B20E}" type="datetimeFigureOut">
              <a:rPr lang="en-US" smtClean="0"/>
              <a:t>5/12/2025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47FE2A-9576-4580-8DEC-8A9D5C288444}" type="slidenum">
              <a:rPr lang="en-US" smtClean="0"/>
              <a:t>‹#›</a:t>
            </a:fld>
            <a:endParaRPr lang="en-US"/>
          </a:p>
        </p:txBody>
      </p:sp>
    </p:spTree>
    <p:extLst>
      <p:ext uri="{BB962C8B-B14F-4D97-AF65-F5344CB8AC3E}">
        <p14:creationId xmlns:p14="http://schemas.microsoft.com/office/powerpoint/2010/main" val="4203089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CE06F6-8E95-4741-AB3F-C85740B1B20E}" type="datetimeFigureOut">
              <a:rPr lang="en-US" smtClean="0"/>
              <a:t>5/12/2025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47FE2A-9576-4580-8DEC-8A9D5C288444}" type="slidenum">
              <a:rPr lang="en-US" smtClean="0"/>
              <a:t>‹#›</a:t>
            </a:fld>
            <a:endParaRPr lang="en-US"/>
          </a:p>
        </p:txBody>
      </p:sp>
    </p:spTree>
    <p:extLst>
      <p:ext uri="{BB962C8B-B14F-4D97-AF65-F5344CB8AC3E}">
        <p14:creationId xmlns:p14="http://schemas.microsoft.com/office/powerpoint/2010/main" val="2377765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7CE06F6-8E95-4741-AB3F-C85740B1B20E}" type="datetimeFigureOut">
              <a:rPr lang="en-US" smtClean="0"/>
              <a:t>5/12/2025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47FE2A-9576-4580-8DEC-8A9D5C288444}" type="slidenum">
              <a:rPr lang="en-US" smtClean="0"/>
              <a:t>‹#›</a:t>
            </a:fld>
            <a:endParaRPr lang="en-US"/>
          </a:p>
        </p:txBody>
      </p:sp>
    </p:spTree>
    <p:extLst>
      <p:ext uri="{BB962C8B-B14F-4D97-AF65-F5344CB8AC3E}">
        <p14:creationId xmlns:p14="http://schemas.microsoft.com/office/powerpoint/2010/main" val="2635650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CE06F6-8E95-4741-AB3F-C85740B1B20E}" type="datetimeFigureOut">
              <a:rPr lang="en-US" smtClean="0"/>
              <a:t>5/12/2025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47FE2A-9576-4580-8DEC-8A9D5C288444}" type="slidenum">
              <a:rPr lang="en-US" smtClean="0"/>
              <a:t>‹#›</a:t>
            </a:fld>
            <a:endParaRPr lang="en-US"/>
          </a:p>
        </p:txBody>
      </p:sp>
    </p:spTree>
    <p:extLst>
      <p:ext uri="{BB962C8B-B14F-4D97-AF65-F5344CB8AC3E}">
        <p14:creationId xmlns:p14="http://schemas.microsoft.com/office/powerpoint/2010/main" val="1134583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7CE06F6-8E95-4741-AB3F-C85740B1B20E}" type="datetimeFigureOut">
              <a:rPr lang="en-US" smtClean="0"/>
              <a:t>5/12/2025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747FE2A-9576-4580-8DEC-8A9D5C288444}" type="slidenum">
              <a:rPr lang="en-US" smtClean="0"/>
              <a:t>‹#›</a:t>
            </a:fld>
            <a:endParaRPr lang="en-US"/>
          </a:p>
        </p:txBody>
      </p:sp>
    </p:spTree>
    <p:extLst>
      <p:ext uri="{BB962C8B-B14F-4D97-AF65-F5344CB8AC3E}">
        <p14:creationId xmlns:p14="http://schemas.microsoft.com/office/powerpoint/2010/main" val="373914602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4651CD5-410D-4263-B99A-D4F32A1E19D3}"/>
              </a:ext>
            </a:extLst>
          </p:cNvPr>
          <p:cNvSpPr txBox="1"/>
          <p:nvPr/>
        </p:nvSpPr>
        <p:spPr>
          <a:xfrm>
            <a:off x="1153551" y="1301825"/>
            <a:ext cx="11038449" cy="5293757"/>
          </a:xfrm>
          <a:prstGeom prst="rect">
            <a:avLst/>
          </a:prstGeom>
          <a:noFill/>
        </p:spPr>
        <p:txBody>
          <a:bodyPr wrap="square">
            <a:spAutoFit/>
          </a:bodyPr>
          <a:lstStyle/>
          <a:p>
            <a:pPr algn="ctr"/>
            <a:br>
              <a:rPr lang="en-ZW" sz="1800" b="0" i="0" dirty="0">
                <a:solidFill>
                  <a:srgbClr val="000000"/>
                </a:solidFill>
                <a:effectLst/>
                <a:latin typeface="OpenSans-Semibold"/>
                <a:cs typeface="B Lotus" panose="00000400000000000000" pitchFamily="2" charset="-78"/>
              </a:rPr>
            </a:br>
            <a:br>
              <a:rPr lang="en-ZW" sz="1800" b="0" i="0" dirty="0">
                <a:solidFill>
                  <a:srgbClr val="000000"/>
                </a:solidFill>
                <a:effectLst/>
                <a:latin typeface="OpenSans-Semibold"/>
                <a:cs typeface="B Lotus" panose="00000400000000000000" pitchFamily="2" charset="-78"/>
              </a:rPr>
            </a:br>
            <a:r>
              <a:rPr lang="fa-IR" sz="2400" b="1" i="0" dirty="0">
                <a:solidFill>
                  <a:srgbClr val="000000"/>
                </a:solidFill>
                <a:effectLst/>
                <a:latin typeface="OpenSans-Semibold"/>
                <a:cs typeface="B Lotus" panose="00000400000000000000" pitchFamily="2" charset="-78"/>
              </a:rPr>
              <a:t>عنوان مقاله</a:t>
            </a:r>
            <a:br>
              <a:rPr lang="en-ZW" sz="1800" b="0" i="0" dirty="0">
                <a:solidFill>
                  <a:srgbClr val="000000"/>
                </a:solidFill>
                <a:effectLst/>
                <a:latin typeface="OpenSans-Semibold"/>
                <a:cs typeface="B Lotus" panose="00000400000000000000" pitchFamily="2" charset="-78"/>
              </a:rPr>
            </a:br>
            <a:r>
              <a:rPr lang="en-ZW" sz="3200" b="0" i="0" dirty="0">
                <a:solidFill>
                  <a:srgbClr val="000000"/>
                </a:solidFill>
                <a:effectLst/>
                <a:latin typeface="OpenSans-Semibold"/>
                <a:cs typeface="B Lotus" panose="00000400000000000000" pitchFamily="2" charset="-78"/>
              </a:rPr>
              <a:t>The evaluation of religious and spirituality-based therapy compared to standard treatment in mental health care: A multi-level meta-analysis of randomized controlled trials</a:t>
            </a:r>
            <a:r>
              <a:rPr lang="en-ZW" sz="3200" dirty="0">
                <a:cs typeface="B Lotus" panose="00000400000000000000" pitchFamily="2" charset="-78"/>
              </a:rPr>
              <a:t> </a:t>
            </a:r>
            <a:endParaRPr lang="fa-IR" sz="3200" dirty="0">
              <a:cs typeface="B Lotus" panose="00000400000000000000" pitchFamily="2" charset="-78"/>
            </a:endParaRPr>
          </a:p>
          <a:p>
            <a:pPr algn="ctr"/>
            <a:endParaRPr lang="fa-IR" sz="3200" dirty="0">
              <a:cs typeface="B Lotus" panose="00000400000000000000" pitchFamily="2" charset="-78"/>
            </a:endParaRPr>
          </a:p>
          <a:p>
            <a:pPr algn="ctr"/>
            <a:br>
              <a:rPr lang="en-ZW" sz="3200" dirty="0">
                <a:cs typeface="B Lotus" panose="00000400000000000000" pitchFamily="2" charset="-78"/>
              </a:rPr>
            </a:br>
            <a:r>
              <a:rPr lang="ar-SA" sz="3200" b="1" dirty="0">
                <a:effectLst/>
                <a:latin typeface="B Lotus" panose="00000400000000000000" pitchFamily="2" charset="-78"/>
                <a:ea typeface="Calibri" panose="020F0502020204030204" pitchFamily="34" charset="0"/>
                <a:cs typeface="B Lotus" panose="00000400000000000000" pitchFamily="2" charset="-78"/>
              </a:rPr>
              <a:t>ارزیابی درمان مبتنی بر دین و معنویت در مقایسه با درمان استاندارد در مراقبت‌های سلامت روان: یک فراتحلیل چندسطحی از کارآزمایی‌های تصادفی کنترل‌شده</a:t>
            </a:r>
            <a:r>
              <a:rPr lang="en-ZW" sz="1800" dirty="0">
                <a:effectLst/>
                <a:latin typeface="B Lotus" panose="00000400000000000000" pitchFamily="2" charset="-78"/>
                <a:ea typeface="Calibri" panose="020F0502020204030204" pitchFamily="34" charset="0"/>
                <a:cs typeface="B Lotus" panose="00000400000000000000" pitchFamily="2" charset="-78"/>
              </a:rPr>
              <a:t>.</a:t>
            </a:r>
            <a:br>
              <a:rPr lang="en-US" sz="1800" dirty="0">
                <a:effectLst/>
                <a:latin typeface="B Lotus" panose="00000400000000000000" pitchFamily="2" charset="-78"/>
                <a:ea typeface="Calibri" panose="020F0502020204030204" pitchFamily="34" charset="0"/>
                <a:cs typeface="B Lotus" panose="00000400000000000000" pitchFamily="2" charset="-78"/>
              </a:rPr>
            </a:br>
            <a:br>
              <a:rPr lang="en-ZW" dirty="0">
                <a:cs typeface="B Lotus" panose="00000400000000000000" pitchFamily="2" charset="-78"/>
              </a:rPr>
            </a:br>
            <a:br>
              <a:rPr lang="en-ZW" dirty="0">
                <a:cs typeface="B Lotus" panose="00000400000000000000" pitchFamily="2" charset="-78"/>
              </a:rPr>
            </a:br>
            <a:endParaRPr lang="en-US" dirty="0"/>
          </a:p>
        </p:txBody>
      </p:sp>
    </p:spTree>
    <p:extLst>
      <p:ext uri="{BB962C8B-B14F-4D97-AF65-F5344CB8AC3E}">
        <p14:creationId xmlns:p14="http://schemas.microsoft.com/office/powerpoint/2010/main" val="45551695"/>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B2A06-3DB8-44AF-AD88-FDC5F98E1EB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DE03E7B-2A7C-41AB-BD68-43AC8042D0B5}"/>
              </a:ext>
            </a:extLst>
          </p:cNvPr>
          <p:cNvSpPr>
            <a:spLocks noGrp="1"/>
          </p:cNvSpPr>
          <p:nvPr>
            <p:ph idx="1"/>
          </p:nvPr>
        </p:nvSpPr>
        <p:spPr/>
        <p:txBody>
          <a:bodyPr>
            <a:normAutofit/>
          </a:bodyPr>
          <a:lstStyle/>
          <a:p>
            <a:pPr marL="0" marR="0" algn="r" rtl="1">
              <a:lnSpc>
                <a:spcPct val="107000"/>
              </a:lnSpc>
              <a:spcBef>
                <a:spcPts val="200"/>
              </a:spcBef>
              <a:spcAft>
                <a:spcPts val="0"/>
              </a:spcAft>
            </a:pPr>
            <a:r>
              <a:rPr lang="en-ZW" sz="2400" b="1" i="1" dirty="0">
                <a:solidFill>
                  <a:srgbClr val="2F5496"/>
                </a:solidFill>
                <a:effectLst/>
                <a:latin typeface="Calibri Light" panose="020F0302020204030204" pitchFamily="34" charset="0"/>
                <a:ea typeface="Times New Roman" panose="02020603050405020304" pitchFamily="18" charset="0"/>
                <a:cs typeface="Calibri Light" panose="020F0302020204030204" pitchFamily="34" charset="0"/>
              </a:rPr>
              <a:t>🧘</a:t>
            </a:r>
            <a:r>
              <a:rPr lang="en-ZW" sz="2400" b="1" i="1" dirty="0">
                <a:solidFill>
                  <a:srgbClr val="2F5496"/>
                </a:solidFill>
                <a:effectLst/>
                <a:latin typeface="Calibri Light" panose="020F0302020204030204" pitchFamily="34" charset="0"/>
                <a:ea typeface="Times New Roman" panose="02020603050405020304" pitchFamily="18" charset="0"/>
                <a:cs typeface="B Lotus" panose="00000400000000000000" pitchFamily="2" charset="-78"/>
              </a:rPr>
              <a:t> </a:t>
            </a:r>
            <a:r>
              <a:rPr lang="ar-SA" sz="2400" b="1" i="1" dirty="0">
                <a:solidFill>
                  <a:srgbClr val="2F5496"/>
                </a:solidFill>
                <a:effectLst/>
                <a:latin typeface="Calibri Light" panose="020F0302020204030204" pitchFamily="34" charset="0"/>
                <a:ea typeface="Times New Roman" panose="02020603050405020304" pitchFamily="18" charset="0"/>
                <a:cs typeface="B Lotus" panose="00000400000000000000" pitchFamily="2" charset="-78"/>
              </a:rPr>
              <a:t>مداخله</a:t>
            </a:r>
            <a:r>
              <a:rPr lang="en-ZW" sz="2400" b="1" i="1" dirty="0">
                <a:solidFill>
                  <a:srgbClr val="2F5496"/>
                </a:solidFill>
                <a:effectLst/>
                <a:latin typeface="Calibri Light" panose="020F0302020204030204" pitchFamily="34" charset="0"/>
                <a:ea typeface="Times New Roman" panose="02020603050405020304" pitchFamily="18" charset="0"/>
                <a:cs typeface="B Lotus" panose="00000400000000000000" pitchFamily="2" charset="-78"/>
              </a:rPr>
              <a:t> (Intervention)</a:t>
            </a:r>
            <a:endParaRPr lang="en-US" sz="2400" b="1" i="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marR="0" lvl="0" indent="-342900" algn="r" rtl="1">
              <a:buSzPts val="1000"/>
              <a:buFont typeface="Symbol" panose="05050102010706020507" pitchFamily="18" charset="2"/>
              <a:buChar char=""/>
              <a:tabLst>
                <a:tab pos="457200" algn="l"/>
              </a:tabLst>
            </a:pP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درمان‌های روان‌درمانی یا مشاوره‌ای مطابق با تعریف</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Norcross (1990)</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400" dirty="0">
              <a:effectLst/>
              <a:latin typeface="Times New Roman" panose="02020603050405020304" pitchFamily="18" charset="0"/>
              <a:ea typeface="Times New Roman" panose="02020603050405020304" pitchFamily="18" charset="0"/>
            </a:endParaRPr>
          </a:p>
          <a:p>
            <a:pPr marL="342900" marR="0" lvl="0" indent="-342900" algn="r" rtl="1">
              <a:buSzPts val="1000"/>
              <a:buFont typeface="Symbol" panose="05050102010706020507" pitchFamily="18" charset="2"/>
              <a:buChar char=""/>
              <a:tabLst>
                <a:tab pos="457200" algn="l"/>
              </a:tabLst>
            </a:pP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مداخلاتی با محتوای صریح دینی یا معنوی (به‌جز مراقبه، ذهن‌آگاهی یا یوگا به‌دلیل عدم تمرکز بر بُعد متعالی)</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400" dirty="0">
              <a:effectLst/>
              <a:latin typeface="Times New Roman" panose="02020603050405020304" pitchFamily="18" charset="0"/>
              <a:ea typeface="Times New Roman" panose="02020603050405020304" pitchFamily="18" charset="0"/>
            </a:endParaRPr>
          </a:p>
          <a:p>
            <a:pPr marL="342900" marR="0" lvl="0" indent="-342900" algn="r" rtl="1">
              <a:buSzPts val="1000"/>
              <a:buFont typeface="Symbol" panose="05050102010706020507" pitchFamily="18" charset="2"/>
              <a:buChar char=""/>
              <a:tabLst>
                <a:tab pos="457200" algn="l"/>
              </a:tabLst>
            </a:pP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تنها</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RCT</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ها پذیرفته شدند (مطالعات مقطعی یا شبه‌آزمایشی حذف شدند)</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400" dirty="0">
              <a:effectLst/>
              <a:latin typeface="Times New Roman" panose="02020603050405020304" pitchFamily="18" charset="0"/>
              <a:ea typeface="Times New Roman" panose="02020603050405020304" pitchFamily="18" charset="0"/>
            </a:endParaRPr>
          </a:p>
          <a:p>
            <a:pPr marL="342900" marR="0" lvl="0" indent="-342900" algn="r" rtl="1">
              <a:buSzPts val="1000"/>
              <a:buFont typeface="Symbol" panose="05050102010706020507" pitchFamily="18" charset="2"/>
              <a:buChar char=""/>
              <a:tabLst>
                <a:tab pos="457200" algn="l"/>
              </a:tabLst>
            </a:pP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هیچ محدودیتی از نظر زبان یا تاریخ انتشار اعمال نشد</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400" dirty="0">
              <a:effectLst/>
              <a:latin typeface="Times New Roman" panose="02020603050405020304" pitchFamily="18" charset="0"/>
              <a:ea typeface="Times New Roman" panose="02020603050405020304" pitchFamily="18" charset="0"/>
            </a:endParaRPr>
          </a:p>
          <a:p>
            <a:endParaRPr lang="en-US" sz="2400" dirty="0"/>
          </a:p>
        </p:txBody>
      </p:sp>
    </p:spTree>
    <p:extLst>
      <p:ext uri="{BB962C8B-B14F-4D97-AF65-F5344CB8AC3E}">
        <p14:creationId xmlns:p14="http://schemas.microsoft.com/office/powerpoint/2010/main" val="3427462436"/>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D7E37-C5E6-4D62-9FA3-5D003C0F4CA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1D82327-F471-453B-A85B-970DA2977B5E}"/>
              </a:ext>
            </a:extLst>
          </p:cNvPr>
          <p:cNvSpPr>
            <a:spLocks noGrp="1"/>
          </p:cNvSpPr>
          <p:nvPr>
            <p:ph idx="1"/>
          </p:nvPr>
        </p:nvSpPr>
        <p:spPr>
          <a:xfrm>
            <a:off x="677334" y="1547447"/>
            <a:ext cx="8596668" cy="4493916"/>
          </a:xfrm>
        </p:spPr>
        <p:txBody>
          <a:bodyPr>
            <a:noAutofit/>
          </a:bodyPr>
          <a:lstStyle/>
          <a:p>
            <a:pPr marL="0" marR="0" algn="r" rtl="1">
              <a:lnSpc>
                <a:spcPct val="107000"/>
              </a:lnSpc>
              <a:spcBef>
                <a:spcPts val="200"/>
              </a:spcBef>
              <a:spcAft>
                <a:spcPts val="0"/>
              </a:spcAft>
            </a:pPr>
            <a:r>
              <a:rPr lang="en-ZW" sz="2400" b="1" i="1" dirty="0">
                <a:solidFill>
                  <a:srgbClr val="2F5496"/>
                </a:solidFill>
                <a:effectLst/>
                <a:latin typeface="Segoe UI Emoji" panose="020B0502040204020203" pitchFamily="34" charset="0"/>
                <a:ea typeface="Times New Roman" panose="02020603050405020304" pitchFamily="18" charset="0"/>
                <a:cs typeface="B Lotus" panose="00000400000000000000" pitchFamily="2" charset="-78"/>
              </a:rPr>
              <a:t>🔁</a:t>
            </a:r>
            <a:r>
              <a:rPr lang="en-ZW" sz="2400" b="1" i="1" dirty="0">
                <a:solidFill>
                  <a:srgbClr val="2F5496"/>
                </a:solidFill>
                <a:effectLst/>
                <a:latin typeface="Calibri Light" panose="020F0302020204030204" pitchFamily="34" charset="0"/>
                <a:ea typeface="Times New Roman" panose="02020603050405020304" pitchFamily="18" charset="0"/>
                <a:cs typeface="B Lotus" panose="00000400000000000000" pitchFamily="2" charset="-78"/>
              </a:rPr>
              <a:t> </a:t>
            </a:r>
            <a:r>
              <a:rPr lang="ar-SA" sz="2400" b="1" i="1" dirty="0">
                <a:solidFill>
                  <a:srgbClr val="2F5496"/>
                </a:solidFill>
                <a:effectLst/>
                <a:latin typeface="Calibri Light" panose="020F0302020204030204" pitchFamily="34" charset="0"/>
                <a:ea typeface="Times New Roman" panose="02020603050405020304" pitchFamily="18" charset="0"/>
                <a:cs typeface="B Lotus" panose="00000400000000000000" pitchFamily="2" charset="-78"/>
              </a:rPr>
              <a:t>مقایسه‌گر</a:t>
            </a:r>
            <a:r>
              <a:rPr lang="en-ZW" sz="2400" b="1" i="1" dirty="0">
                <a:solidFill>
                  <a:srgbClr val="2F5496"/>
                </a:solidFill>
                <a:effectLst/>
                <a:latin typeface="Calibri Light" panose="020F0302020204030204" pitchFamily="34" charset="0"/>
                <a:ea typeface="Times New Roman" panose="02020603050405020304" pitchFamily="18" charset="0"/>
                <a:cs typeface="B Lotus" panose="00000400000000000000" pitchFamily="2" charset="-78"/>
              </a:rPr>
              <a:t> (Comparator)</a:t>
            </a:r>
            <a:endParaRPr lang="en-US" sz="2400" b="1" i="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marR="0" lvl="0" indent="-342900" algn="r" rtl="1">
              <a:buSzPts val="1000"/>
              <a:buFont typeface="Symbol" panose="05050102010706020507" pitchFamily="18" charset="2"/>
              <a:buChar char=""/>
              <a:tabLst>
                <a:tab pos="457200" algn="l"/>
              </a:tabLst>
            </a:pP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فقط گروه‌های کنترل «فعال» (نه لیست انتظار) مجاز بودند</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a:t>
            </a:r>
            <a:br>
              <a:rPr lang="en-US" sz="2400" dirty="0">
                <a:effectLst/>
                <a:latin typeface="Times New Roman" panose="02020603050405020304" pitchFamily="18" charset="0"/>
                <a:ea typeface="Times New Roman" panose="02020603050405020304" pitchFamily="18" charset="0"/>
                <a:cs typeface="B Lotus" panose="00000400000000000000" pitchFamily="2" charset="-78"/>
              </a:rPr>
            </a:b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چهار نوع مقایسه تعریف شد</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400" dirty="0">
              <a:effectLst/>
              <a:latin typeface="Times New Roman" panose="02020603050405020304" pitchFamily="18" charset="0"/>
              <a:ea typeface="Times New Roman" panose="02020603050405020304" pitchFamily="18" charset="0"/>
            </a:endParaRPr>
          </a:p>
          <a:p>
            <a:pPr marL="342900" marR="0" lvl="0" indent="-342900" algn="r" rtl="1">
              <a:tabLst>
                <a:tab pos="457200" algn="l"/>
              </a:tabLst>
            </a:pPr>
            <a:r>
              <a:rPr lang="ar-SA" sz="2400" b="1" dirty="0">
                <a:effectLst/>
                <a:latin typeface="Times New Roman" panose="02020603050405020304" pitchFamily="18" charset="0"/>
                <a:ea typeface="Times New Roman" panose="02020603050405020304" pitchFamily="18" charset="0"/>
                <a:cs typeface="B Lotus" panose="00000400000000000000" pitchFamily="2" charset="-78"/>
              </a:rPr>
              <a:t>مقایسه افزوده</a:t>
            </a:r>
            <a:r>
              <a:rPr lang="en-US" sz="2400" b="1" dirty="0">
                <a:effectLst/>
                <a:latin typeface="Times New Roman" panose="02020603050405020304" pitchFamily="18" charset="0"/>
                <a:ea typeface="Times New Roman" panose="02020603050405020304" pitchFamily="18" charset="0"/>
                <a:cs typeface="B Lotus" panose="00000400000000000000" pitchFamily="2" charset="-78"/>
              </a:rPr>
              <a:t> (Additional)</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درمان معمول در برابر همان درمان به‌علاوه جلسات دینی/معنوی اضافی</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400" dirty="0">
              <a:effectLst/>
              <a:latin typeface="Times New Roman" panose="02020603050405020304" pitchFamily="18" charset="0"/>
              <a:ea typeface="Times New Roman" panose="02020603050405020304" pitchFamily="18" charset="0"/>
            </a:endParaRPr>
          </a:p>
          <a:p>
            <a:pPr marL="342900" marR="0" lvl="0" indent="-342900" algn="r" rtl="1">
              <a:tabLst>
                <a:tab pos="457200" algn="l"/>
              </a:tabLst>
            </a:pPr>
            <a:r>
              <a:rPr lang="ar-SA" sz="2400" b="1" dirty="0">
                <a:effectLst/>
                <a:latin typeface="Times New Roman" panose="02020603050405020304" pitchFamily="18" charset="0"/>
                <a:ea typeface="Times New Roman" panose="02020603050405020304" pitchFamily="18" charset="0"/>
                <a:cs typeface="B Lotus" panose="00000400000000000000" pitchFamily="2" charset="-78"/>
              </a:rPr>
              <a:t>مقایسه ترکیبی</a:t>
            </a:r>
            <a:r>
              <a:rPr lang="en-US" sz="2400" b="1" dirty="0">
                <a:effectLst/>
                <a:latin typeface="Times New Roman" panose="02020603050405020304" pitchFamily="18" charset="0"/>
                <a:ea typeface="Times New Roman" panose="02020603050405020304" pitchFamily="18" charset="0"/>
                <a:cs typeface="B Lotus" panose="00000400000000000000" pitchFamily="2" charset="-78"/>
              </a:rPr>
              <a:t> (Blended)</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هر دو درمان با جهت‌گیری نظری مشابه</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مثلاً</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CBT) </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و مدت برابر، اما یکی از آن‌ها حاوی محتوای دینی/معنوی</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400" dirty="0">
              <a:effectLst/>
              <a:latin typeface="Times New Roman" panose="02020603050405020304" pitchFamily="18" charset="0"/>
              <a:ea typeface="Times New Roman" panose="02020603050405020304" pitchFamily="18" charset="0"/>
            </a:endParaRPr>
          </a:p>
          <a:p>
            <a:pPr marL="342900" marR="0" lvl="0" indent="-342900" algn="r" rtl="1">
              <a:tabLst>
                <a:tab pos="457200" algn="l"/>
              </a:tabLst>
            </a:pPr>
            <a:r>
              <a:rPr lang="ar-SA" sz="2400" b="1" dirty="0">
                <a:effectLst/>
                <a:latin typeface="Times New Roman" panose="02020603050405020304" pitchFamily="18" charset="0"/>
                <a:ea typeface="Times New Roman" panose="02020603050405020304" pitchFamily="18" charset="0"/>
                <a:cs typeface="B Lotus" panose="00000400000000000000" pitchFamily="2" charset="-78"/>
              </a:rPr>
              <a:t>مقایسه جایگزین</a:t>
            </a:r>
            <a:r>
              <a:rPr lang="en-US" sz="2400" b="1" dirty="0">
                <a:effectLst/>
                <a:latin typeface="Times New Roman" panose="02020603050405020304" pitchFamily="18" charset="0"/>
                <a:ea typeface="Times New Roman" panose="02020603050405020304" pitchFamily="18" charset="0"/>
                <a:cs typeface="B Lotus" panose="00000400000000000000" pitchFamily="2" charset="-78"/>
              </a:rPr>
              <a:t> (Alternative)</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درمان</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R/S </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در برابر درمانی کاملاً متفاوت از نظر نظری</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مثلاً</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CBT </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در برابر درمان معنویت‌محور</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400" dirty="0">
              <a:effectLst/>
              <a:latin typeface="Times New Roman" panose="02020603050405020304" pitchFamily="18" charset="0"/>
              <a:ea typeface="Times New Roman" panose="02020603050405020304" pitchFamily="18" charset="0"/>
            </a:endParaRPr>
          </a:p>
          <a:p>
            <a:pPr marL="342900" marR="0" lvl="0" indent="-342900" algn="r" rtl="1">
              <a:tabLst>
                <a:tab pos="457200" algn="l"/>
              </a:tabLst>
            </a:pPr>
            <a:r>
              <a:rPr lang="ar-SA" sz="2400" b="1" dirty="0">
                <a:effectLst/>
                <a:latin typeface="Times New Roman" panose="02020603050405020304" pitchFamily="18" charset="0"/>
                <a:ea typeface="Times New Roman" panose="02020603050405020304" pitchFamily="18" charset="0"/>
                <a:cs typeface="B Lotus" panose="00000400000000000000" pitchFamily="2" charset="-78"/>
              </a:rPr>
              <a:t>مقایسه با دارو</a:t>
            </a:r>
            <a:r>
              <a:rPr lang="en-US" sz="2400" b="1" dirty="0">
                <a:effectLst/>
                <a:latin typeface="Times New Roman" panose="02020603050405020304" pitchFamily="18" charset="0"/>
                <a:ea typeface="Times New Roman" panose="02020603050405020304" pitchFamily="18" charset="0"/>
                <a:cs typeface="B Lotus" panose="00000400000000000000" pitchFamily="2" charset="-78"/>
              </a:rPr>
              <a:t> (Medication)</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بیماران تحت درمان دارویی در برابر بیماران تحت درمان</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R/S.</a:t>
            </a:r>
            <a:endParaRPr lang="en-US" sz="2400" dirty="0">
              <a:effectLst/>
              <a:latin typeface="Times New Roman" panose="02020603050405020304" pitchFamily="18" charset="0"/>
              <a:ea typeface="Times New Roman" panose="02020603050405020304" pitchFamily="18" charset="0"/>
            </a:endParaRPr>
          </a:p>
          <a:p>
            <a:endParaRPr lang="en-US" sz="2400" dirty="0"/>
          </a:p>
        </p:txBody>
      </p:sp>
    </p:spTree>
    <p:extLst>
      <p:ext uri="{BB962C8B-B14F-4D97-AF65-F5344CB8AC3E}">
        <p14:creationId xmlns:p14="http://schemas.microsoft.com/office/powerpoint/2010/main" val="404387342"/>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2C33E-1856-4E62-94CA-8BE4AD5E103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5D05163-05C1-4801-8A89-B79D0F67AF61}"/>
              </a:ext>
            </a:extLst>
          </p:cNvPr>
          <p:cNvSpPr>
            <a:spLocks noGrp="1"/>
          </p:cNvSpPr>
          <p:nvPr>
            <p:ph idx="1"/>
          </p:nvPr>
        </p:nvSpPr>
        <p:spPr>
          <a:xfrm>
            <a:off x="677334" y="1645921"/>
            <a:ext cx="8596668" cy="4395442"/>
          </a:xfrm>
        </p:spPr>
        <p:txBody>
          <a:bodyPr>
            <a:noAutofit/>
          </a:bodyPr>
          <a:lstStyle/>
          <a:p>
            <a:pPr marL="0" marR="0" algn="r" rtl="1">
              <a:lnSpc>
                <a:spcPct val="107000"/>
              </a:lnSpc>
              <a:spcBef>
                <a:spcPts val="200"/>
              </a:spcBef>
              <a:spcAft>
                <a:spcPts val="0"/>
              </a:spcAft>
            </a:pPr>
            <a:r>
              <a:rPr lang="ar-SA" sz="2400" b="1" i="1" dirty="0">
                <a:solidFill>
                  <a:srgbClr val="2F5496"/>
                </a:solidFill>
                <a:effectLst/>
                <a:latin typeface="Calibri Light" panose="020F0302020204030204" pitchFamily="34" charset="0"/>
                <a:ea typeface="Times New Roman" panose="02020603050405020304" pitchFamily="18" charset="0"/>
                <a:cs typeface="B Lotus" panose="00000400000000000000" pitchFamily="2" charset="-78"/>
              </a:rPr>
              <a:t>یامد</a:t>
            </a:r>
            <a:r>
              <a:rPr lang="en-ZW" sz="2400" b="1" i="1" dirty="0">
                <a:solidFill>
                  <a:srgbClr val="2F5496"/>
                </a:solidFill>
                <a:effectLst/>
                <a:latin typeface="Calibri Light" panose="020F0302020204030204" pitchFamily="34" charset="0"/>
                <a:ea typeface="Times New Roman" panose="02020603050405020304" pitchFamily="18" charset="0"/>
                <a:cs typeface="B Lotus" panose="00000400000000000000" pitchFamily="2" charset="-78"/>
              </a:rPr>
              <a:t> (Outcome)</a:t>
            </a:r>
            <a:endParaRPr lang="en-US" sz="2400" b="1" i="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marR="0" lvl="0" indent="-342900" algn="r" rtl="1">
              <a:buSzPts val="1000"/>
              <a:buFont typeface="Symbol" panose="05050102010706020507" pitchFamily="18" charset="2"/>
              <a:buChar char=""/>
              <a:tabLst>
                <a:tab pos="457200" algn="l"/>
              </a:tabLst>
            </a:pP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استفاده از پرسشنامه‌های معتبر با داده‌های قابل کمی‌سازی مرتبط با اختلال اصلی تحت درمان؛</a:t>
            </a:r>
            <a:endParaRPr lang="en-US" sz="2400" dirty="0">
              <a:effectLst/>
              <a:latin typeface="Times New Roman" panose="02020603050405020304" pitchFamily="18" charset="0"/>
              <a:ea typeface="Times New Roman" panose="02020603050405020304" pitchFamily="18" charset="0"/>
            </a:endParaRPr>
          </a:p>
          <a:p>
            <a:pPr marL="342900" marR="0" lvl="0" indent="-342900" algn="r" rtl="1">
              <a:buSzPts val="1000"/>
              <a:buFont typeface="Symbol" panose="05050102010706020507" pitchFamily="18" charset="2"/>
              <a:buChar char=""/>
              <a:tabLst>
                <a:tab pos="457200" algn="l"/>
              </a:tabLst>
            </a:pP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داده‌ها حداقل باید شامل اندازه‌گیری پس از درمان باشند؛</a:t>
            </a:r>
            <a:endParaRPr lang="en-US" sz="2400" dirty="0">
              <a:effectLst/>
              <a:latin typeface="Times New Roman" panose="02020603050405020304" pitchFamily="18" charset="0"/>
              <a:ea typeface="Times New Roman" panose="02020603050405020304" pitchFamily="18" charset="0"/>
            </a:endParaRPr>
          </a:p>
          <a:p>
            <a:pPr marL="342900" marR="0" lvl="0" indent="-342900" algn="r" rtl="1">
              <a:buSzPts val="1000"/>
              <a:buFont typeface="Symbol" panose="05050102010706020507" pitchFamily="18" charset="2"/>
              <a:buChar char=""/>
              <a:tabLst>
                <a:tab pos="457200" algn="l"/>
              </a:tabLst>
            </a:pP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دو نوع پیامد بررسی شد</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400" dirty="0">
              <a:effectLst/>
              <a:latin typeface="Times New Roman" panose="02020603050405020304" pitchFamily="18" charset="0"/>
              <a:ea typeface="Times New Roman" panose="02020603050405020304" pitchFamily="18" charset="0"/>
            </a:endParaRPr>
          </a:p>
          <a:p>
            <a:pPr marL="742950" marR="0" lvl="1" indent="-285750" algn="r" rtl="1">
              <a:buSzPts val="1000"/>
              <a:buFont typeface="Courier New" panose="02070309020205020404" pitchFamily="49" charset="0"/>
              <a:buChar char="o"/>
              <a:tabLst>
                <a:tab pos="914400" algn="l"/>
              </a:tabLst>
            </a:pP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نشانه‌های روان‌شناختی (خودگزارش‌شده یا ارزیابی‌شده توسط مشاهده‌گر)</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lgn="r" rtl="1">
              <a:buSzPts val="1000"/>
              <a:buFont typeface="Courier New" panose="02070309020205020404" pitchFamily="49" charset="0"/>
              <a:buChar char="o"/>
              <a:tabLst>
                <a:tab pos="914400" algn="l"/>
              </a:tabLst>
            </a:pP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عملکرد/بهزیستی کلی (شناختی، رفتاری، معنوی)</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r" rtl="1"/>
            <a:r>
              <a:rPr lang="ar-SA" sz="2400" dirty="0">
                <a:effectLst/>
                <a:latin typeface="Times New Roman" panose="02020603050405020304" pitchFamily="18" charset="0"/>
                <a:ea typeface="Times New Roman" panose="02020603050405020304" pitchFamily="18" charset="0"/>
                <a:cs typeface="B Lotus" panose="00000400000000000000" pitchFamily="2" charset="-78"/>
              </a:rPr>
              <a:t>مثال‌هایی از ابزارهای استفاده‌شده</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400" b="1" dirty="0">
                <a:effectLst/>
                <a:latin typeface="Times New Roman" panose="02020603050405020304" pitchFamily="18" charset="0"/>
                <a:ea typeface="Times New Roman" panose="02020603050405020304" pitchFamily="18" charset="0"/>
                <a:cs typeface="B Lotus" panose="00000400000000000000" pitchFamily="2" charset="-78"/>
              </a:rPr>
              <a:t>پرسشنامه سازگاری اجتماعی</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400" b="1" dirty="0">
                <a:effectLst/>
                <a:latin typeface="Times New Roman" panose="02020603050405020304" pitchFamily="18" charset="0"/>
                <a:ea typeface="Times New Roman" panose="02020603050405020304" pitchFamily="18" charset="0"/>
                <a:cs typeface="B Lotus" panose="00000400000000000000" pitchFamily="2" charset="-78"/>
              </a:rPr>
              <a:t>افکار خودکار</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400" b="1" dirty="0">
                <a:effectLst/>
                <a:latin typeface="Times New Roman" panose="02020603050405020304" pitchFamily="18" charset="0"/>
                <a:ea typeface="Times New Roman" panose="02020603050405020304" pitchFamily="18" charset="0"/>
                <a:cs typeface="B Lotus" panose="00000400000000000000" pitchFamily="2" charset="-78"/>
              </a:rPr>
              <a:t>مقیاس بهزیستی معنوی</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400" b="1" dirty="0">
                <a:effectLst/>
                <a:latin typeface="Times New Roman" panose="02020603050405020304" pitchFamily="18" charset="0"/>
                <a:ea typeface="Times New Roman" panose="02020603050405020304" pitchFamily="18" charset="0"/>
                <a:cs typeface="B Lotus" panose="00000400000000000000" pitchFamily="2" charset="-78"/>
              </a:rPr>
              <a:t>مقیاس مقابله دینی</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داده‌های پیگیری </a:t>
            </a:r>
            <a:r>
              <a:rPr lang="fa-IR" sz="2400" dirty="0">
                <a:effectLst/>
                <a:latin typeface="Times New Roman" panose="02020603050405020304" pitchFamily="18" charset="0"/>
                <a:ea typeface="Times New Roman" panose="02020603050405020304" pitchFamily="18" charset="0"/>
                <a:cs typeface="B Lotus" panose="00000400000000000000" pitchFamily="2" charset="-78"/>
              </a:rPr>
              <a:t>۶</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 ماهه یا نزدیک‌ترین زمان به آن استفاده شد</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400" dirty="0">
              <a:effectLst/>
              <a:latin typeface="Times New Roman" panose="02020603050405020304" pitchFamily="18" charset="0"/>
              <a:ea typeface="Times New Roman" panose="02020603050405020304" pitchFamily="18" charset="0"/>
            </a:endParaRPr>
          </a:p>
          <a:p>
            <a:endParaRPr lang="en-US" sz="2400" dirty="0"/>
          </a:p>
        </p:txBody>
      </p:sp>
    </p:spTree>
    <p:extLst>
      <p:ext uri="{BB962C8B-B14F-4D97-AF65-F5344CB8AC3E}">
        <p14:creationId xmlns:p14="http://schemas.microsoft.com/office/powerpoint/2010/main" val="23344543"/>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8E79F-E26D-4F8D-9105-770C8EBD0CD2}"/>
              </a:ext>
            </a:extLst>
          </p:cNvPr>
          <p:cNvSpPr>
            <a:spLocks noGrp="1"/>
          </p:cNvSpPr>
          <p:nvPr>
            <p:ph type="title"/>
          </p:nvPr>
        </p:nvSpPr>
        <p:spPr/>
        <p:txBody>
          <a:bodyPr>
            <a:normAutofit/>
          </a:bodyPr>
          <a:lstStyle/>
          <a:p>
            <a:pPr algn="ctr"/>
            <a:r>
              <a:rPr lang="ar-SA" dirty="0">
                <a:effectLst/>
                <a:latin typeface="B Lotus" panose="00000400000000000000" pitchFamily="2" charset="-78"/>
                <a:ea typeface="Calibri" panose="020F0502020204030204" pitchFamily="34" charset="0"/>
                <a:cs typeface="B Lotus" panose="00000400000000000000" pitchFamily="2" charset="-78"/>
              </a:rPr>
              <a:t>استخراج داده‌ها</a:t>
            </a:r>
            <a:endParaRPr lang="en-US" dirty="0"/>
          </a:p>
        </p:txBody>
      </p:sp>
      <p:sp>
        <p:nvSpPr>
          <p:cNvPr id="3" name="Content Placeholder 2">
            <a:extLst>
              <a:ext uri="{FF2B5EF4-FFF2-40B4-BE49-F238E27FC236}">
                <a16:creationId xmlns:a16="http://schemas.microsoft.com/office/drawing/2014/main" id="{40226C25-373D-4BB6-AEAB-AF5BE6380DDC}"/>
              </a:ext>
            </a:extLst>
          </p:cNvPr>
          <p:cNvSpPr>
            <a:spLocks noGrp="1"/>
          </p:cNvSpPr>
          <p:nvPr>
            <p:ph idx="1"/>
          </p:nvPr>
        </p:nvSpPr>
        <p:spPr/>
        <p:txBody>
          <a:bodyPr>
            <a:normAutofit/>
          </a:bodyPr>
          <a:lstStyle/>
          <a:p>
            <a:pPr marL="0" marR="0" algn="r" rtl="1"/>
            <a:r>
              <a:rPr lang="ar-SA" sz="2400" dirty="0">
                <a:effectLst/>
                <a:latin typeface="Times New Roman" panose="02020603050405020304" pitchFamily="18" charset="0"/>
                <a:ea typeface="Times New Roman" panose="02020603050405020304" pitchFamily="18" charset="0"/>
                <a:cs typeface="B Lotus" panose="00000400000000000000" pitchFamily="2" charset="-78"/>
              </a:rPr>
              <a:t>نویسنده اول داده‌ها را از هر مطالعه واردشده استخراج کرد. این داده‌ها شامل موارد زیر بود</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400" dirty="0">
              <a:effectLst/>
              <a:latin typeface="Times New Roman" panose="02020603050405020304" pitchFamily="18" charset="0"/>
              <a:ea typeface="Times New Roman" panose="02020603050405020304" pitchFamily="18" charset="0"/>
            </a:endParaRPr>
          </a:p>
          <a:p>
            <a:pPr marL="342900" marR="0" lvl="0" indent="-342900" algn="r" rtl="1">
              <a:buSzPts val="1000"/>
              <a:buFont typeface="Symbol" panose="05050102010706020507" pitchFamily="18" charset="2"/>
              <a:buChar char=""/>
              <a:tabLst>
                <a:tab pos="457200" algn="l"/>
              </a:tabLst>
            </a:pPr>
            <a:r>
              <a:rPr lang="ar-SA" sz="2400" b="1" dirty="0">
                <a:effectLst/>
                <a:latin typeface="Times New Roman" panose="02020603050405020304" pitchFamily="18" charset="0"/>
                <a:ea typeface="Times New Roman" panose="02020603050405020304" pitchFamily="18" charset="0"/>
                <a:cs typeface="B Lotus" panose="00000400000000000000" pitchFamily="2" charset="-78"/>
              </a:rPr>
              <a:t>آمارهای پایه</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 لازم برای محاسبه اندازه اثر؛</a:t>
            </a:r>
            <a:endParaRPr lang="en-US" sz="2400" dirty="0">
              <a:effectLst/>
              <a:latin typeface="Times New Roman" panose="02020603050405020304" pitchFamily="18" charset="0"/>
              <a:ea typeface="Times New Roman" panose="02020603050405020304" pitchFamily="18" charset="0"/>
            </a:endParaRPr>
          </a:p>
          <a:p>
            <a:pPr marL="342900" marR="0" lvl="0" indent="-342900" algn="r" rtl="1">
              <a:buSzPts val="1000"/>
              <a:buFont typeface="Symbol" panose="05050102010706020507" pitchFamily="18" charset="2"/>
              <a:buChar char=""/>
              <a:tabLst>
                <a:tab pos="457200" algn="l"/>
              </a:tabLst>
            </a:pPr>
            <a:r>
              <a:rPr lang="ar-SA" sz="2400" b="1" dirty="0">
                <a:effectLst/>
                <a:latin typeface="Times New Roman" panose="02020603050405020304" pitchFamily="18" charset="0"/>
                <a:ea typeface="Times New Roman" panose="02020603050405020304" pitchFamily="18" charset="0"/>
                <a:cs typeface="B Lotus" panose="00000400000000000000" pitchFamily="2" charset="-78"/>
              </a:rPr>
              <a:t>متغیرهای درمان و بیمار</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400" dirty="0">
              <a:effectLst/>
              <a:latin typeface="Times New Roman" panose="02020603050405020304" pitchFamily="18" charset="0"/>
              <a:ea typeface="Times New Roman" panose="02020603050405020304" pitchFamily="18" charset="0"/>
            </a:endParaRPr>
          </a:p>
          <a:p>
            <a:pPr marL="342900" marR="0" lvl="0" indent="-342900" algn="r" rtl="1">
              <a:buSzPts val="1000"/>
              <a:buFont typeface="Symbol" panose="05050102010706020507" pitchFamily="18" charset="2"/>
              <a:buChar char=""/>
              <a:tabLst>
                <a:tab pos="457200" algn="l"/>
              </a:tabLst>
            </a:pPr>
            <a:r>
              <a:rPr lang="ar-SA" sz="2400" b="1" dirty="0">
                <a:effectLst/>
                <a:latin typeface="Times New Roman" panose="02020603050405020304" pitchFamily="18" charset="0"/>
                <a:ea typeface="Times New Roman" panose="02020603050405020304" pitchFamily="18" charset="0"/>
                <a:cs typeface="B Lotus" panose="00000400000000000000" pitchFamily="2" charset="-78"/>
              </a:rPr>
              <a:t>اطلاعات درمانگر</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400" dirty="0">
              <a:effectLst/>
              <a:latin typeface="Times New Roman" panose="02020603050405020304" pitchFamily="18" charset="0"/>
              <a:ea typeface="Times New Roman" panose="02020603050405020304" pitchFamily="18" charset="0"/>
            </a:endParaRPr>
          </a:p>
          <a:p>
            <a:pPr marL="342900" marR="0" lvl="0" indent="-342900" algn="r" rtl="1">
              <a:buSzPts val="1000"/>
              <a:buFont typeface="Symbol" panose="05050102010706020507" pitchFamily="18" charset="2"/>
              <a:buChar char=""/>
              <a:tabLst>
                <a:tab pos="457200" algn="l"/>
              </a:tabLst>
            </a:pPr>
            <a:r>
              <a:rPr lang="ar-SA" sz="2400" b="1" dirty="0">
                <a:effectLst/>
                <a:latin typeface="Times New Roman" panose="02020603050405020304" pitchFamily="18" charset="0"/>
                <a:ea typeface="Times New Roman" panose="02020603050405020304" pitchFamily="18" charset="0"/>
                <a:cs typeface="B Lotus" panose="00000400000000000000" pitchFamily="2" charset="-78"/>
              </a:rPr>
              <a:t>ابزارهای ارزیابی پیامد</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400" dirty="0">
              <a:effectLst/>
              <a:latin typeface="Times New Roman" panose="02020603050405020304" pitchFamily="18" charset="0"/>
              <a:ea typeface="Times New Roman" panose="02020603050405020304" pitchFamily="18" charset="0"/>
            </a:endParaRPr>
          </a:p>
          <a:p>
            <a:endParaRPr lang="en-US" sz="2400" dirty="0"/>
          </a:p>
        </p:txBody>
      </p:sp>
    </p:spTree>
    <p:extLst>
      <p:ext uri="{BB962C8B-B14F-4D97-AF65-F5344CB8AC3E}">
        <p14:creationId xmlns:p14="http://schemas.microsoft.com/office/powerpoint/2010/main" val="3594876761"/>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0E634-5E0C-4AAD-9154-30A3FB2AC962}"/>
              </a:ext>
            </a:extLst>
          </p:cNvPr>
          <p:cNvSpPr>
            <a:spLocks noGrp="1"/>
          </p:cNvSpPr>
          <p:nvPr>
            <p:ph type="title"/>
          </p:nvPr>
        </p:nvSpPr>
        <p:spPr>
          <a:xfrm>
            <a:off x="677334" y="609600"/>
            <a:ext cx="8596668" cy="811237"/>
          </a:xfrm>
        </p:spPr>
        <p:txBody>
          <a:bodyPr>
            <a:normAutofit/>
          </a:bodyPr>
          <a:lstStyle/>
          <a:p>
            <a:pPr algn="ctr"/>
            <a:r>
              <a:rPr lang="ar-SA" sz="2800" dirty="0">
                <a:effectLst/>
                <a:latin typeface="B Lotus" panose="00000400000000000000" pitchFamily="2" charset="-78"/>
                <a:ea typeface="Calibri" panose="020F0502020204030204" pitchFamily="34" charset="0"/>
                <a:cs typeface="B Lotus" panose="00000400000000000000" pitchFamily="2" charset="-78"/>
              </a:rPr>
              <a:t>ارزیابی کیفیت مطالعات</a:t>
            </a:r>
            <a:endParaRPr lang="en-US" sz="2800" dirty="0"/>
          </a:p>
        </p:txBody>
      </p:sp>
      <p:sp>
        <p:nvSpPr>
          <p:cNvPr id="3" name="Content Placeholder 2">
            <a:extLst>
              <a:ext uri="{FF2B5EF4-FFF2-40B4-BE49-F238E27FC236}">
                <a16:creationId xmlns:a16="http://schemas.microsoft.com/office/drawing/2014/main" id="{90745A1E-05BB-4D18-8E09-CE84D57A5927}"/>
              </a:ext>
            </a:extLst>
          </p:cNvPr>
          <p:cNvSpPr>
            <a:spLocks noGrp="1"/>
          </p:cNvSpPr>
          <p:nvPr>
            <p:ph idx="1"/>
          </p:nvPr>
        </p:nvSpPr>
        <p:spPr>
          <a:xfrm>
            <a:off x="677334" y="1420837"/>
            <a:ext cx="8596668" cy="4620525"/>
          </a:xfrm>
        </p:spPr>
        <p:txBody>
          <a:bodyPr>
            <a:noAutofit/>
          </a:bodyPr>
          <a:lstStyle/>
          <a:p>
            <a:pPr marL="0" marR="0" algn="r" rtl="1"/>
            <a:r>
              <a:rPr lang="ar-SA" dirty="0">
                <a:effectLst/>
                <a:latin typeface="Times New Roman" panose="02020603050405020304" pitchFamily="18" charset="0"/>
                <a:ea typeface="Times New Roman" panose="02020603050405020304" pitchFamily="18" charset="0"/>
                <a:cs typeface="B Lotus" panose="00000400000000000000" pitchFamily="2" charset="-78"/>
              </a:rPr>
              <a:t>دو ارزیاب مستقل</a:t>
            </a:r>
            <a:r>
              <a:rPr lang="en-US" dirty="0">
                <a:effectLst/>
                <a:latin typeface="Times New Roman" panose="02020603050405020304" pitchFamily="18" charset="0"/>
                <a:ea typeface="Times New Roman" panose="02020603050405020304" pitchFamily="18" charset="0"/>
                <a:cs typeface="B Lotus" panose="00000400000000000000" pitchFamily="2" charset="-78"/>
              </a:rPr>
              <a:t> (AB </a:t>
            </a:r>
            <a:r>
              <a:rPr lang="ar-SA" dirty="0">
                <a:effectLst/>
                <a:latin typeface="Times New Roman" panose="02020603050405020304" pitchFamily="18" charset="0"/>
                <a:ea typeface="Times New Roman" panose="02020603050405020304" pitchFamily="18" charset="0"/>
                <a:cs typeface="B Lotus" panose="00000400000000000000" pitchFamily="2" charset="-78"/>
              </a:rPr>
              <a:t>و</a:t>
            </a:r>
            <a:r>
              <a:rPr lang="en-US" dirty="0">
                <a:effectLst/>
                <a:latin typeface="Times New Roman" panose="02020603050405020304" pitchFamily="18" charset="0"/>
                <a:ea typeface="Times New Roman" panose="02020603050405020304" pitchFamily="18" charset="0"/>
                <a:cs typeface="B Lotus" panose="00000400000000000000" pitchFamily="2" charset="-78"/>
              </a:rPr>
              <a:t> CH) </a:t>
            </a:r>
            <a:r>
              <a:rPr lang="ar-SA" dirty="0">
                <a:effectLst/>
                <a:latin typeface="Times New Roman" panose="02020603050405020304" pitchFamily="18" charset="0"/>
                <a:ea typeface="Times New Roman" panose="02020603050405020304" pitchFamily="18" charset="0"/>
                <a:cs typeface="B Lotus" panose="00000400000000000000" pitchFamily="2" charset="-78"/>
              </a:rPr>
              <a:t>کیفیت مطالعات را با استفاده از </a:t>
            </a:r>
            <a:r>
              <a:rPr lang="ar-SA" b="1" dirty="0">
                <a:effectLst/>
                <a:latin typeface="Times New Roman" panose="02020603050405020304" pitchFamily="18" charset="0"/>
                <a:ea typeface="Times New Roman" panose="02020603050405020304" pitchFamily="18" charset="0"/>
                <a:cs typeface="B Lotus" panose="00000400000000000000" pitchFamily="2" charset="-78"/>
              </a:rPr>
              <a:t>مقیاس ارزیابی کیفیت روان‌درمانی</a:t>
            </a:r>
            <a:r>
              <a:rPr lang="en-US" b="1" dirty="0">
                <a:effectLst/>
                <a:latin typeface="Times New Roman" panose="02020603050405020304" pitchFamily="18" charset="0"/>
                <a:ea typeface="Times New Roman" panose="02020603050405020304" pitchFamily="18" charset="0"/>
                <a:cs typeface="B Lotus" panose="00000400000000000000" pitchFamily="2" charset="-78"/>
              </a:rPr>
              <a:t> (PQRS)</a:t>
            </a:r>
            <a:r>
              <a:rPr lang="en-US" dirty="0">
                <a:effectLst/>
                <a:latin typeface="Times New Roman" panose="02020603050405020304" pitchFamily="18" charset="0"/>
                <a:ea typeface="Times New Roman" panose="02020603050405020304" pitchFamily="18" charset="0"/>
                <a:cs typeface="B Lotus" panose="00000400000000000000" pitchFamily="2" charset="-78"/>
              </a:rPr>
              <a:t> </a:t>
            </a:r>
            <a:r>
              <a:rPr lang="ar-SA" dirty="0">
                <a:effectLst/>
                <a:latin typeface="Times New Roman" panose="02020603050405020304" pitchFamily="18" charset="0"/>
                <a:ea typeface="Times New Roman" panose="02020603050405020304" pitchFamily="18" charset="0"/>
                <a:cs typeface="B Lotus" panose="00000400000000000000" pitchFamily="2" charset="-78"/>
              </a:rPr>
              <a:t>بررسی کردند؛ ابزاری برای ارزیابی</a:t>
            </a:r>
            <a:r>
              <a:rPr lang="en-US" dirty="0">
                <a:effectLst/>
                <a:latin typeface="Times New Roman" panose="02020603050405020304" pitchFamily="18" charset="0"/>
                <a:ea typeface="Times New Roman" panose="02020603050405020304" pitchFamily="18" charset="0"/>
                <a:cs typeface="B Lotus" panose="00000400000000000000" pitchFamily="2" charset="-78"/>
              </a:rPr>
              <a:t> RCT</a:t>
            </a:r>
            <a:r>
              <a:rPr lang="ar-SA" dirty="0">
                <a:effectLst/>
                <a:latin typeface="Times New Roman" panose="02020603050405020304" pitchFamily="18" charset="0"/>
                <a:ea typeface="Times New Roman" panose="02020603050405020304" pitchFamily="18" charset="0"/>
                <a:cs typeface="B Lotus" panose="00000400000000000000" pitchFamily="2" charset="-78"/>
              </a:rPr>
              <a:t>ها</a:t>
            </a:r>
            <a:r>
              <a:rPr lang="en-US" dirty="0">
                <a:effectLst/>
                <a:latin typeface="Times New Roman" panose="02020603050405020304" pitchFamily="18" charset="0"/>
                <a:ea typeface="Times New Roman" panose="02020603050405020304" pitchFamily="18" charset="0"/>
                <a:cs typeface="B Lotus" panose="00000400000000000000" pitchFamily="2" charset="-78"/>
              </a:rPr>
              <a:t> (Kocsis et al., 2010).</a:t>
            </a:r>
            <a:endParaRPr lang="en-US" dirty="0">
              <a:effectLst/>
              <a:latin typeface="Times New Roman" panose="02020603050405020304" pitchFamily="18" charset="0"/>
              <a:ea typeface="Times New Roman" panose="02020603050405020304" pitchFamily="18" charset="0"/>
            </a:endParaRPr>
          </a:p>
          <a:p>
            <a:pPr marL="342900" marR="0" lvl="0" indent="-342900" algn="r" rtl="1">
              <a:buSzPts val="1000"/>
              <a:buFont typeface="Symbol" panose="05050102010706020507" pitchFamily="18" charset="2"/>
              <a:buChar char=""/>
              <a:tabLst>
                <a:tab pos="457200" algn="l"/>
              </a:tabLst>
            </a:pPr>
            <a:r>
              <a:rPr lang="ar-SA" dirty="0">
                <a:effectLst/>
                <a:latin typeface="Times New Roman" panose="02020603050405020304" pitchFamily="18" charset="0"/>
                <a:ea typeface="Times New Roman" panose="02020603050405020304" pitchFamily="18" charset="0"/>
                <a:cs typeface="B Lotus" panose="00000400000000000000" pitchFamily="2" charset="-78"/>
              </a:rPr>
              <a:t>این مقیاس شامل </a:t>
            </a:r>
            <a:r>
              <a:rPr lang="fa-IR" dirty="0">
                <a:effectLst/>
                <a:latin typeface="Times New Roman" panose="02020603050405020304" pitchFamily="18" charset="0"/>
                <a:ea typeface="Times New Roman" panose="02020603050405020304" pitchFamily="18" charset="0"/>
                <a:cs typeface="B Lotus" panose="00000400000000000000" pitchFamily="2" charset="-78"/>
              </a:rPr>
              <a:t>۲۴</a:t>
            </a:r>
            <a:r>
              <a:rPr lang="ar-SA" dirty="0">
                <a:effectLst/>
                <a:latin typeface="Times New Roman" panose="02020603050405020304" pitchFamily="18" charset="0"/>
                <a:ea typeface="Times New Roman" panose="02020603050405020304" pitchFamily="18" charset="0"/>
                <a:cs typeface="B Lotus" panose="00000400000000000000" pitchFamily="2" charset="-78"/>
              </a:rPr>
              <a:t> آیتم در </a:t>
            </a:r>
            <a:r>
              <a:rPr lang="fa-IR" dirty="0">
                <a:effectLst/>
                <a:latin typeface="Times New Roman" panose="02020603050405020304" pitchFamily="18" charset="0"/>
                <a:ea typeface="Times New Roman" panose="02020603050405020304" pitchFamily="18" charset="0"/>
                <a:cs typeface="B Lotus" panose="00000400000000000000" pitchFamily="2" charset="-78"/>
              </a:rPr>
              <a:t>۶</a:t>
            </a:r>
            <a:r>
              <a:rPr lang="ar-SA" dirty="0">
                <a:effectLst/>
                <a:latin typeface="Times New Roman" panose="02020603050405020304" pitchFamily="18" charset="0"/>
                <a:ea typeface="Times New Roman" panose="02020603050405020304" pitchFamily="18" charset="0"/>
                <a:cs typeface="B Lotus" panose="00000400000000000000" pitchFamily="2" charset="-78"/>
              </a:rPr>
              <a:t> حوزه کیفیت است و یک آیتم کلی (شماره </a:t>
            </a:r>
            <a:r>
              <a:rPr lang="fa-IR" dirty="0">
                <a:effectLst/>
                <a:latin typeface="Times New Roman" panose="02020603050405020304" pitchFamily="18" charset="0"/>
                <a:ea typeface="Times New Roman" panose="02020603050405020304" pitchFamily="18" charset="0"/>
                <a:cs typeface="B Lotus" panose="00000400000000000000" pitchFamily="2" charset="-78"/>
              </a:rPr>
              <a:t>۲۵) </a:t>
            </a:r>
            <a:r>
              <a:rPr lang="ar-SA" dirty="0">
                <a:effectLst/>
                <a:latin typeface="Times New Roman" panose="02020603050405020304" pitchFamily="18" charset="0"/>
                <a:ea typeface="Times New Roman" panose="02020603050405020304" pitchFamily="18" charset="0"/>
                <a:cs typeface="B Lotus" panose="00000400000000000000" pitchFamily="2" charset="-78"/>
              </a:rPr>
              <a:t>دارد که نمره نهایی مطالعه را تعیین می‌کند</a:t>
            </a:r>
            <a:r>
              <a:rPr lang="en-US"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dirty="0">
              <a:effectLst/>
              <a:latin typeface="Times New Roman" panose="02020603050405020304" pitchFamily="18" charset="0"/>
              <a:ea typeface="Times New Roman" panose="02020603050405020304" pitchFamily="18" charset="0"/>
            </a:endParaRPr>
          </a:p>
          <a:p>
            <a:pPr marL="342900" marR="0" lvl="0" indent="-342900" algn="r" rtl="1">
              <a:buSzPts val="1000"/>
              <a:buFont typeface="Symbol" panose="05050102010706020507" pitchFamily="18" charset="2"/>
              <a:buChar char=""/>
              <a:tabLst>
                <a:tab pos="457200" algn="l"/>
              </a:tabLst>
            </a:pPr>
            <a:r>
              <a:rPr lang="ar-SA" dirty="0">
                <a:effectLst/>
                <a:latin typeface="Times New Roman" panose="02020603050405020304" pitchFamily="18" charset="0"/>
                <a:ea typeface="Times New Roman" panose="02020603050405020304" pitchFamily="18" charset="0"/>
                <a:cs typeface="B Lotus" panose="00000400000000000000" pitchFamily="2" charset="-78"/>
              </a:rPr>
              <a:t>آیتم‌ها بین </a:t>
            </a:r>
            <a:r>
              <a:rPr lang="fa-IR" dirty="0">
                <a:effectLst/>
                <a:latin typeface="Times New Roman" panose="02020603050405020304" pitchFamily="18" charset="0"/>
                <a:ea typeface="Times New Roman" panose="02020603050405020304" pitchFamily="18" charset="0"/>
                <a:cs typeface="B Lotus" panose="00000400000000000000" pitchFamily="2" charset="-78"/>
              </a:rPr>
              <a:t>۰</a:t>
            </a:r>
            <a:r>
              <a:rPr lang="ar-SA" dirty="0">
                <a:effectLst/>
                <a:latin typeface="Times New Roman" panose="02020603050405020304" pitchFamily="18" charset="0"/>
                <a:ea typeface="Times New Roman" panose="02020603050405020304" pitchFamily="18" charset="0"/>
                <a:cs typeface="B Lotus" panose="00000400000000000000" pitchFamily="2" charset="-78"/>
              </a:rPr>
              <a:t> تا </a:t>
            </a:r>
            <a:r>
              <a:rPr lang="fa-IR" dirty="0">
                <a:effectLst/>
                <a:latin typeface="Times New Roman" panose="02020603050405020304" pitchFamily="18" charset="0"/>
                <a:ea typeface="Times New Roman" panose="02020603050405020304" pitchFamily="18" charset="0"/>
                <a:cs typeface="B Lotus" panose="00000400000000000000" pitchFamily="2" charset="-78"/>
              </a:rPr>
              <a:t>۲</a:t>
            </a:r>
            <a:r>
              <a:rPr lang="ar-SA" dirty="0">
                <a:effectLst/>
                <a:latin typeface="Times New Roman" panose="02020603050405020304" pitchFamily="18" charset="0"/>
                <a:ea typeface="Times New Roman" panose="02020603050405020304" pitchFamily="18" charset="0"/>
                <a:cs typeface="B Lotus" panose="00000400000000000000" pitchFamily="2" charset="-78"/>
              </a:rPr>
              <a:t> نمره دارند، به‌جز آیتم </a:t>
            </a:r>
            <a:r>
              <a:rPr lang="fa-IR" dirty="0">
                <a:effectLst/>
                <a:latin typeface="Times New Roman" panose="02020603050405020304" pitchFamily="18" charset="0"/>
                <a:ea typeface="Times New Roman" panose="02020603050405020304" pitchFamily="18" charset="0"/>
                <a:cs typeface="B Lotus" panose="00000400000000000000" pitchFamily="2" charset="-78"/>
              </a:rPr>
              <a:t>۲۵</a:t>
            </a:r>
            <a:r>
              <a:rPr lang="ar-SA" dirty="0">
                <a:effectLst/>
                <a:latin typeface="Times New Roman" panose="02020603050405020304" pitchFamily="18" charset="0"/>
                <a:ea typeface="Times New Roman" panose="02020603050405020304" pitchFamily="18" charset="0"/>
                <a:cs typeface="B Lotus" panose="00000400000000000000" pitchFamily="2" charset="-78"/>
              </a:rPr>
              <a:t> که مقیاس </a:t>
            </a:r>
            <a:r>
              <a:rPr lang="fa-IR" dirty="0">
                <a:effectLst/>
                <a:latin typeface="Times New Roman" panose="02020603050405020304" pitchFamily="18" charset="0"/>
                <a:ea typeface="Times New Roman" panose="02020603050405020304" pitchFamily="18" charset="0"/>
                <a:cs typeface="B Lotus" panose="00000400000000000000" pitchFamily="2" charset="-78"/>
              </a:rPr>
              <a:t>۷</a:t>
            </a:r>
            <a:r>
              <a:rPr lang="ar-SA" dirty="0">
                <a:effectLst/>
                <a:latin typeface="Times New Roman" panose="02020603050405020304" pitchFamily="18" charset="0"/>
                <a:ea typeface="Times New Roman" panose="02020603050405020304" pitchFamily="18" charset="0"/>
                <a:cs typeface="B Lotus" panose="00000400000000000000" pitchFamily="2" charset="-78"/>
              </a:rPr>
              <a:t> نمره‌ای (</a:t>
            </a:r>
            <a:r>
              <a:rPr lang="fa-IR" dirty="0">
                <a:effectLst/>
                <a:latin typeface="Times New Roman" panose="02020603050405020304" pitchFamily="18" charset="0"/>
                <a:ea typeface="Times New Roman" panose="02020603050405020304" pitchFamily="18" charset="0"/>
                <a:cs typeface="B Lotus" panose="00000400000000000000" pitchFamily="2" charset="-78"/>
              </a:rPr>
              <a:t>۱</a:t>
            </a:r>
            <a:r>
              <a:rPr lang="ar-SA" dirty="0">
                <a:effectLst/>
                <a:latin typeface="Times New Roman" panose="02020603050405020304" pitchFamily="18" charset="0"/>
                <a:ea typeface="Times New Roman" panose="02020603050405020304" pitchFamily="18" charset="0"/>
                <a:cs typeface="B Lotus" panose="00000400000000000000" pitchFamily="2" charset="-78"/>
              </a:rPr>
              <a:t> تا </a:t>
            </a:r>
            <a:r>
              <a:rPr lang="fa-IR" dirty="0">
                <a:effectLst/>
                <a:latin typeface="Times New Roman" panose="02020603050405020304" pitchFamily="18" charset="0"/>
                <a:ea typeface="Times New Roman" panose="02020603050405020304" pitchFamily="18" charset="0"/>
                <a:cs typeface="B Lotus" panose="00000400000000000000" pitchFamily="2" charset="-78"/>
              </a:rPr>
              <a:t>۷) </a:t>
            </a:r>
            <a:r>
              <a:rPr lang="ar-SA" dirty="0">
                <a:effectLst/>
                <a:latin typeface="Times New Roman" panose="02020603050405020304" pitchFamily="18" charset="0"/>
                <a:ea typeface="Times New Roman" panose="02020603050405020304" pitchFamily="18" charset="0"/>
                <a:cs typeface="B Lotus" panose="00000400000000000000" pitchFamily="2" charset="-78"/>
              </a:rPr>
              <a:t>دارد</a:t>
            </a:r>
            <a:r>
              <a:rPr lang="en-US"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dirty="0">
              <a:effectLst/>
              <a:latin typeface="Times New Roman" panose="02020603050405020304" pitchFamily="18" charset="0"/>
              <a:ea typeface="Times New Roman" panose="02020603050405020304" pitchFamily="18" charset="0"/>
            </a:endParaRPr>
          </a:p>
          <a:p>
            <a:pPr marL="342900" marR="0" lvl="0" indent="-342900" algn="r" rtl="1">
              <a:buSzPts val="1000"/>
              <a:buFont typeface="Symbol" panose="05050102010706020507" pitchFamily="18" charset="2"/>
              <a:buChar char=""/>
              <a:tabLst>
                <a:tab pos="457200" algn="l"/>
              </a:tabLst>
            </a:pPr>
            <a:r>
              <a:rPr lang="ar-SA" dirty="0">
                <a:effectLst/>
                <a:latin typeface="Times New Roman" panose="02020603050405020304" pitchFamily="18" charset="0"/>
                <a:ea typeface="Times New Roman" panose="02020603050405020304" pitchFamily="18" charset="0"/>
                <a:cs typeface="B Lotus" panose="00000400000000000000" pitchFamily="2" charset="-78"/>
              </a:rPr>
              <a:t>دو نمره کیفیت استخراج شد</a:t>
            </a:r>
            <a:r>
              <a:rPr lang="en-US"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dirty="0">
              <a:effectLst/>
              <a:latin typeface="Times New Roman" panose="02020603050405020304" pitchFamily="18" charset="0"/>
              <a:ea typeface="Times New Roman" panose="02020603050405020304" pitchFamily="18" charset="0"/>
            </a:endParaRPr>
          </a:p>
          <a:p>
            <a:pPr marL="742950" marR="0" lvl="1" indent="-285750" algn="r" rtl="1">
              <a:buSzPts val="1000"/>
              <a:buFont typeface="Courier New" panose="02070309020205020404" pitchFamily="49" charset="0"/>
              <a:buChar char="o"/>
              <a:tabLst>
                <a:tab pos="914400" algn="l"/>
              </a:tabLst>
            </a:pPr>
            <a:r>
              <a:rPr lang="ar-SA" sz="1800" b="1" dirty="0">
                <a:effectLst/>
                <a:latin typeface="Times New Roman" panose="02020603050405020304" pitchFamily="18" charset="0"/>
                <a:ea typeface="Times New Roman" panose="02020603050405020304" pitchFamily="18" charset="0"/>
                <a:cs typeface="B Lotus" panose="00000400000000000000" pitchFamily="2" charset="-78"/>
              </a:rPr>
              <a:t>نمره جمع‌بندی آیتم‌ها (</a:t>
            </a:r>
            <a:r>
              <a:rPr lang="fa-IR" sz="1800" b="1" dirty="0">
                <a:effectLst/>
                <a:latin typeface="Times New Roman" panose="02020603050405020304" pitchFamily="18" charset="0"/>
                <a:ea typeface="Times New Roman" panose="02020603050405020304" pitchFamily="18" charset="0"/>
                <a:cs typeface="B Lotus" panose="00000400000000000000" pitchFamily="2" charset="-78"/>
              </a:rPr>
              <a:t>۱</a:t>
            </a:r>
            <a:r>
              <a:rPr lang="ar-SA" sz="1800" b="1" dirty="0">
                <a:effectLst/>
                <a:latin typeface="Times New Roman" panose="02020603050405020304" pitchFamily="18" charset="0"/>
                <a:ea typeface="Times New Roman" panose="02020603050405020304" pitchFamily="18" charset="0"/>
                <a:cs typeface="B Lotus" panose="00000400000000000000" pitchFamily="2" charset="-78"/>
              </a:rPr>
              <a:t> تا </a:t>
            </a:r>
            <a:r>
              <a:rPr lang="fa-IR" sz="1800" b="1" dirty="0">
                <a:effectLst/>
                <a:latin typeface="Times New Roman" panose="02020603050405020304" pitchFamily="18" charset="0"/>
                <a:ea typeface="Times New Roman" panose="02020603050405020304" pitchFamily="18" charset="0"/>
                <a:cs typeface="B Lotus" panose="00000400000000000000" pitchFamily="2" charset="-78"/>
              </a:rPr>
              <a:t>۲۴)</a:t>
            </a:r>
            <a:r>
              <a:rPr lang="ar-SA" sz="1800" dirty="0">
                <a:effectLst/>
                <a:latin typeface="Times New Roman" panose="02020603050405020304" pitchFamily="18" charset="0"/>
                <a:ea typeface="Times New Roman" panose="02020603050405020304" pitchFamily="18" charset="0"/>
                <a:cs typeface="B Lotus" panose="00000400000000000000" pitchFamily="2" charset="-78"/>
              </a:rPr>
              <a:t>، با دامنه </a:t>
            </a:r>
            <a:r>
              <a:rPr lang="fa-IR" sz="1800" dirty="0">
                <a:effectLst/>
                <a:latin typeface="Times New Roman" panose="02020603050405020304" pitchFamily="18" charset="0"/>
                <a:ea typeface="Times New Roman" panose="02020603050405020304" pitchFamily="18" charset="0"/>
                <a:cs typeface="B Lotus" panose="00000400000000000000" pitchFamily="2" charset="-78"/>
              </a:rPr>
              <a:t>۱</a:t>
            </a:r>
            <a:r>
              <a:rPr lang="ar-SA" sz="1800" dirty="0">
                <a:effectLst/>
                <a:latin typeface="Times New Roman" panose="02020603050405020304" pitchFamily="18" charset="0"/>
                <a:ea typeface="Times New Roman" panose="02020603050405020304" pitchFamily="18" charset="0"/>
                <a:cs typeface="B Lotus" panose="00000400000000000000" pitchFamily="2" charset="-78"/>
              </a:rPr>
              <a:t> تا </a:t>
            </a:r>
            <a:r>
              <a:rPr lang="fa-IR" sz="1800" dirty="0">
                <a:effectLst/>
                <a:latin typeface="Times New Roman" panose="02020603050405020304" pitchFamily="18" charset="0"/>
                <a:ea typeface="Times New Roman" panose="02020603050405020304" pitchFamily="18" charset="0"/>
                <a:cs typeface="B Lotus" panose="00000400000000000000" pitchFamily="2" charset="-78"/>
              </a:rPr>
              <a:t>۴۸</a:t>
            </a:r>
            <a:r>
              <a:rPr lang="en-US" sz="18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lgn="r" rtl="1">
              <a:buSzPts val="1000"/>
              <a:buFont typeface="Courier New" panose="02070309020205020404" pitchFamily="49" charset="0"/>
              <a:buChar char="o"/>
              <a:tabLst>
                <a:tab pos="914400" algn="l"/>
              </a:tabLst>
            </a:pPr>
            <a:r>
              <a:rPr lang="ar-SA" sz="1800" b="1" dirty="0">
                <a:effectLst/>
                <a:latin typeface="Times New Roman" panose="02020603050405020304" pitchFamily="18" charset="0"/>
                <a:ea typeface="Times New Roman" panose="02020603050405020304" pitchFamily="18" charset="0"/>
                <a:cs typeface="B Lotus" panose="00000400000000000000" pitchFamily="2" charset="-78"/>
              </a:rPr>
              <a:t>نمره کلی (آیتم </a:t>
            </a:r>
            <a:r>
              <a:rPr lang="fa-IR" sz="1800" b="1" dirty="0">
                <a:effectLst/>
                <a:latin typeface="Times New Roman" panose="02020603050405020304" pitchFamily="18" charset="0"/>
                <a:ea typeface="Times New Roman" panose="02020603050405020304" pitchFamily="18" charset="0"/>
                <a:cs typeface="B Lotus" panose="00000400000000000000" pitchFamily="2" charset="-78"/>
              </a:rPr>
              <a:t>۲۵)</a:t>
            </a:r>
            <a:r>
              <a:rPr lang="ar-SA" sz="1800" dirty="0">
                <a:effectLst/>
                <a:latin typeface="Times New Roman" panose="02020603050405020304" pitchFamily="18" charset="0"/>
                <a:ea typeface="Times New Roman" panose="02020603050405020304" pitchFamily="18" charset="0"/>
                <a:cs typeface="B Lotus" panose="00000400000000000000" pitchFamily="2" charset="-78"/>
              </a:rPr>
              <a:t>، با دامنه </a:t>
            </a:r>
            <a:r>
              <a:rPr lang="fa-IR" sz="1800" dirty="0">
                <a:effectLst/>
                <a:latin typeface="Times New Roman" panose="02020603050405020304" pitchFamily="18" charset="0"/>
                <a:ea typeface="Times New Roman" panose="02020603050405020304" pitchFamily="18" charset="0"/>
                <a:cs typeface="B Lotus" panose="00000400000000000000" pitchFamily="2" charset="-78"/>
              </a:rPr>
              <a:t>۱</a:t>
            </a:r>
            <a:r>
              <a:rPr lang="ar-SA" sz="1800" dirty="0">
                <a:effectLst/>
                <a:latin typeface="Times New Roman" panose="02020603050405020304" pitchFamily="18" charset="0"/>
                <a:ea typeface="Times New Roman" panose="02020603050405020304" pitchFamily="18" charset="0"/>
                <a:cs typeface="B Lotus" panose="00000400000000000000" pitchFamily="2" charset="-78"/>
              </a:rPr>
              <a:t> تا </a:t>
            </a:r>
            <a:r>
              <a:rPr lang="fa-IR" sz="1800" dirty="0">
                <a:effectLst/>
                <a:latin typeface="Times New Roman" panose="02020603050405020304" pitchFamily="18" charset="0"/>
                <a:ea typeface="Times New Roman" panose="02020603050405020304" pitchFamily="18" charset="0"/>
                <a:cs typeface="B Lotus" panose="00000400000000000000" pitchFamily="2" charset="-78"/>
              </a:rPr>
              <a:t>۷</a:t>
            </a:r>
            <a:r>
              <a:rPr lang="en-US" sz="18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r" rtl="1"/>
            <a:r>
              <a:rPr lang="ar-SA" dirty="0">
                <a:effectLst/>
                <a:latin typeface="Times New Roman" panose="02020603050405020304" pitchFamily="18" charset="0"/>
                <a:ea typeface="Times New Roman" panose="02020603050405020304" pitchFamily="18" charset="0"/>
                <a:cs typeface="B Lotus" panose="00000400000000000000" pitchFamily="2" charset="-78"/>
              </a:rPr>
              <a:t>ارزیابان توسط متخصصی در این حوزه</a:t>
            </a:r>
            <a:r>
              <a:rPr lang="en-US" dirty="0">
                <a:effectLst/>
                <a:latin typeface="Times New Roman" panose="02020603050405020304" pitchFamily="18" charset="0"/>
                <a:ea typeface="Times New Roman" panose="02020603050405020304" pitchFamily="18" charset="0"/>
                <a:cs typeface="B Lotus" panose="00000400000000000000" pitchFamily="2" charset="-78"/>
              </a:rPr>
              <a:t> (JK) </a:t>
            </a:r>
            <a:r>
              <a:rPr lang="ar-SA" dirty="0">
                <a:effectLst/>
                <a:latin typeface="Times New Roman" panose="02020603050405020304" pitchFamily="18" charset="0"/>
                <a:ea typeface="Times New Roman" panose="02020603050405020304" pitchFamily="18" charset="0"/>
                <a:cs typeface="B Lotus" panose="00000400000000000000" pitchFamily="2" charset="-78"/>
              </a:rPr>
              <a:t>آموزش دیدند. پایایی بین ارزیابان بر اساس ضریب همبستگی درون‌رده‌ای</a:t>
            </a:r>
            <a:r>
              <a:rPr lang="en-US" dirty="0">
                <a:effectLst/>
                <a:latin typeface="Times New Roman" panose="02020603050405020304" pitchFamily="18" charset="0"/>
                <a:ea typeface="Times New Roman" panose="02020603050405020304" pitchFamily="18" charset="0"/>
                <a:cs typeface="B Lotus" panose="00000400000000000000" pitchFamily="2" charset="-78"/>
              </a:rPr>
              <a:t> (ICC) </a:t>
            </a:r>
            <a:r>
              <a:rPr lang="ar-SA" dirty="0">
                <a:effectLst/>
                <a:latin typeface="Times New Roman" panose="02020603050405020304" pitchFamily="18" charset="0"/>
                <a:ea typeface="Times New Roman" panose="02020603050405020304" pitchFamily="18" charset="0"/>
                <a:cs typeface="B Lotus" panose="00000400000000000000" pitchFamily="2" charset="-78"/>
              </a:rPr>
              <a:t>بسیار بالا گزارش شد</a:t>
            </a:r>
            <a:r>
              <a:rPr lang="en-US"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dirty="0">
              <a:effectLst/>
              <a:latin typeface="Times New Roman" panose="02020603050405020304" pitchFamily="18" charset="0"/>
              <a:ea typeface="Times New Roman" panose="02020603050405020304" pitchFamily="18" charset="0"/>
            </a:endParaRPr>
          </a:p>
          <a:p>
            <a:pPr marL="342900" marR="0" lvl="0" indent="-342900" algn="r" rtl="1">
              <a:buSzPts val="1000"/>
              <a:buFont typeface="Symbol" panose="05050102010706020507" pitchFamily="18" charset="2"/>
              <a:buChar char=""/>
              <a:tabLst>
                <a:tab pos="457200" algn="l"/>
              </a:tabLst>
            </a:pPr>
            <a:r>
              <a:rPr lang="en-US" dirty="0">
                <a:effectLst/>
                <a:latin typeface="Times New Roman" panose="02020603050405020304" pitchFamily="18" charset="0"/>
                <a:ea typeface="Times New Roman" panose="02020603050405020304" pitchFamily="18" charset="0"/>
                <a:cs typeface="B Lotus" panose="00000400000000000000" pitchFamily="2" charset="-78"/>
              </a:rPr>
              <a:t>ICC </a:t>
            </a:r>
            <a:r>
              <a:rPr lang="ar-SA" dirty="0">
                <a:effectLst/>
                <a:latin typeface="Times New Roman" panose="02020603050405020304" pitchFamily="18" charset="0"/>
                <a:ea typeface="Times New Roman" panose="02020603050405020304" pitchFamily="18" charset="0"/>
                <a:cs typeface="B Lotus" panose="00000400000000000000" pitchFamily="2" charset="-78"/>
              </a:rPr>
              <a:t>تک‌نمره‌ای = 0.882</a:t>
            </a:r>
            <a:endParaRPr lang="en-US" dirty="0">
              <a:effectLst/>
              <a:latin typeface="Times New Roman" panose="02020603050405020304" pitchFamily="18" charset="0"/>
              <a:ea typeface="Times New Roman" panose="02020603050405020304" pitchFamily="18" charset="0"/>
            </a:endParaRPr>
          </a:p>
          <a:p>
            <a:pPr marL="342900" marR="0" lvl="0" indent="-342900" algn="r" rtl="1">
              <a:buSzPts val="1000"/>
              <a:buFont typeface="Symbol" panose="05050102010706020507" pitchFamily="18" charset="2"/>
              <a:buChar char=""/>
              <a:tabLst>
                <a:tab pos="457200" algn="l"/>
              </a:tabLst>
            </a:pPr>
            <a:r>
              <a:rPr lang="en-US" dirty="0">
                <a:effectLst/>
                <a:latin typeface="Times New Roman" panose="02020603050405020304" pitchFamily="18" charset="0"/>
                <a:ea typeface="Times New Roman" panose="02020603050405020304" pitchFamily="18" charset="0"/>
                <a:cs typeface="B Lotus" panose="00000400000000000000" pitchFamily="2" charset="-78"/>
              </a:rPr>
              <a:t>ICC </a:t>
            </a:r>
            <a:r>
              <a:rPr lang="ar-SA" dirty="0">
                <a:effectLst/>
                <a:latin typeface="Times New Roman" panose="02020603050405020304" pitchFamily="18" charset="0"/>
                <a:ea typeface="Times New Roman" panose="02020603050405020304" pitchFamily="18" charset="0"/>
                <a:cs typeface="B Lotus" panose="00000400000000000000" pitchFamily="2" charset="-78"/>
              </a:rPr>
              <a:t>میانگین نمره‌ها = 0.938 (در سطح عالی)</a:t>
            </a:r>
            <a:endParaRPr lang="en-US" dirty="0">
              <a:effectLst/>
              <a:latin typeface="Times New Roman" panose="02020603050405020304" pitchFamily="18" charset="0"/>
              <a:ea typeface="Times New Roman" panose="02020603050405020304" pitchFamily="18" charset="0"/>
            </a:endParaRPr>
          </a:p>
          <a:p>
            <a:pPr algn="r" rtl="1"/>
            <a:r>
              <a:rPr lang="ar-SA" dirty="0">
                <a:effectLst/>
                <a:latin typeface="B Lotus" panose="00000400000000000000" pitchFamily="2" charset="-78"/>
                <a:ea typeface="Calibri" panose="020F0502020204030204" pitchFamily="34" charset="0"/>
                <a:cs typeface="B Lotus" panose="00000400000000000000" pitchFamily="2" charset="-78"/>
              </a:rPr>
              <a:t>در تحلیل‌ها، اگر اختلاف بین نمرات یک امتیاز بود، میانگین آن‌ها استفاده شد؛ و اگر اختلاف دو امتیاز بود، ارزیابان به بحث و اجماع پرداختند</a:t>
            </a:r>
            <a:r>
              <a:rPr lang="fa-IR" dirty="0">
                <a:effectLst/>
                <a:latin typeface="B Lotus" panose="00000400000000000000" pitchFamily="2" charset="-78"/>
                <a:ea typeface="Calibri" panose="020F0502020204030204" pitchFamily="34" charset="0"/>
                <a:cs typeface="B Lotus" panose="00000400000000000000" pitchFamily="2" charset="-78"/>
              </a:rPr>
              <a:t>.</a:t>
            </a:r>
            <a:endParaRPr lang="en-US" dirty="0"/>
          </a:p>
        </p:txBody>
      </p:sp>
    </p:spTree>
    <p:extLst>
      <p:ext uri="{BB962C8B-B14F-4D97-AF65-F5344CB8AC3E}">
        <p14:creationId xmlns:p14="http://schemas.microsoft.com/office/powerpoint/2010/main" val="1097475307"/>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DF7DB-FE7F-4817-98DD-06C21992DB94}"/>
              </a:ext>
            </a:extLst>
          </p:cNvPr>
          <p:cNvSpPr>
            <a:spLocks noGrp="1"/>
          </p:cNvSpPr>
          <p:nvPr>
            <p:ph type="title"/>
          </p:nvPr>
        </p:nvSpPr>
        <p:spPr/>
        <p:txBody>
          <a:bodyPr>
            <a:normAutofit/>
          </a:bodyPr>
          <a:lstStyle/>
          <a:p>
            <a:pPr algn="ctr"/>
            <a:r>
              <a:rPr lang="ar-SA" sz="3200" dirty="0">
                <a:effectLst/>
                <a:latin typeface="B Lotus" panose="00000400000000000000" pitchFamily="2" charset="-78"/>
                <a:ea typeface="Calibri" panose="020F0502020204030204" pitchFamily="34" charset="0"/>
                <a:cs typeface="B Lotus" panose="00000400000000000000" pitchFamily="2" charset="-78"/>
              </a:rPr>
              <a:t>تحلیل داده‌ها</a:t>
            </a:r>
            <a:endParaRPr lang="en-US" sz="3200" dirty="0"/>
          </a:p>
        </p:txBody>
      </p:sp>
      <p:sp>
        <p:nvSpPr>
          <p:cNvPr id="3" name="Content Placeholder 2">
            <a:extLst>
              <a:ext uri="{FF2B5EF4-FFF2-40B4-BE49-F238E27FC236}">
                <a16:creationId xmlns:a16="http://schemas.microsoft.com/office/drawing/2014/main" id="{10A758C9-03E3-496C-946D-A69FFC68FAFD}"/>
              </a:ext>
            </a:extLst>
          </p:cNvPr>
          <p:cNvSpPr>
            <a:spLocks noGrp="1"/>
          </p:cNvSpPr>
          <p:nvPr>
            <p:ph idx="1"/>
          </p:nvPr>
        </p:nvSpPr>
        <p:spPr/>
        <p:txBody>
          <a:bodyPr>
            <a:normAutofit/>
          </a:bodyPr>
          <a:lstStyle/>
          <a:p>
            <a:pPr algn="r" rtl="1"/>
            <a:r>
              <a:rPr lang="ar-SA" sz="2800" dirty="0">
                <a:effectLst/>
                <a:latin typeface="B Lotus" panose="00000400000000000000" pitchFamily="2" charset="-78"/>
                <a:ea typeface="Calibri" panose="020F0502020204030204" pitchFamily="34" charset="0"/>
                <a:cs typeface="B Lotus" panose="00000400000000000000" pitchFamily="2" charset="-78"/>
              </a:rPr>
              <a:t>تحلیل‌ها با نرم‌افزار </a:t>
            </a:r>
            <a:r>
              <a:rPr lang="en-ZW" sz="2800" b="1" dirty="0">
                <a:effectLst/>
                <a:latin typeface="B Lotus" panose="00000400000000000000" pitchFamily="2" charset="-78"/>
                <a:ea typeface="Calibri" panose="020F0502020204030204" pitchFamily="34" charset="0"/>
              </a:rPr>
              <a:t>R-Studio </a:t>
            </a:r>
            <a:r>
              <a:rPr lang="ar-SA" sz="2800" b="1" dirty="0">
                <a:effectLst/>
                <a:latin typeface="B Lotus" panose="00000400000000000000" pitchFamily="2" charset="-78"/>
                <a:ea typeface="Calibri" panose="020F0502020204030204" pitchFamily="34" charset="0"/>
                <a:cs typeface="B Lotus" panose="00000400000000000000" pitchFamily="2" charset="-78"/>
              </a:rPr>
              <a:t>نسخه 2023.03.0</a:t>
            </a:r>
            <a:r>
              <a:rPr lang="en-ZW" sz="2800" b="1" dirty="0">
                <a:effectLst/>
                <a:latin typeface="B Lotus" panose="00000400000000000000" pitchFamily="2" charset="-78"/>
                <a:ea typeface="Calibri" panose="020F0502020204030204" pitchFamily="34" charset="0"/>
              </a:rPr>
              <a:t> (Build 386)</a:t>
            </a:r>
            <a:r>
              <a:rPr lang="en-ZW" sz="2800" dirty="0">
                <a:effectLst/>
                <a:latin typeface="B Lotus" panose="00000400000000000000" pitchFamily="2" charset="-78"/>
                <a:ea typeface="Calibri" panose="020F0502020204030204" pitchFamily="34" charset="0"/>
              </a:rPr>
              <a:t> </a:t>
            </a:r>
            <a:r>
              <a:rPr lang="ar-SA" sz="2800" dirty="0">
                <a:effectLst/>
                <a:latin typeface="B Lotus" panose="00000400000000000000" pitchFamily="2" charset="-78"/>
                <a:ea typeface="Calibri" panose="020F0502020204030204" pitchFamily="34" charset="0"/>
                <a:cs typeface="B Lotus" panose="00000400000000000000" pitchFamily="2" charset="-78"/>
              </a:rPr>
              <a:t>انجام شد. </a:t>
            </a:r>
            <a:endParaRPr lang="fa-IR" sz="2800" dirty="0">
              <a:effectLst/>
              <a:latin typeface="B Lotus" panose="00000400000000000000" pitchFamily="2" charset="-78"/>
              <a:ea typeface="Calibri" panose="020F0502020204030204" pitchFamily="34" charset="0"/>
              <a:cs typeface="B Lotus" panose="00000400000000000000" pitchFamily="2" charset="-78"/>
            </a:endParaRPr>
          </a:p>
          <a:p>
            <a:pPr algn="r" rtl="1"/>
            <a:endParaRPr lang="fa-IR" sz="2800" dirty="0">
              <a:cs typeface="B Lotus" panose="00000400000000000000" pitchFamily="2" charset="-78"/>
            </a:endParaRPr>
          </a:p>
          <a:p>
            <a:pPr algn="r" rtl="1"/>
            <a:r>
              <a:rPr lang="ar-SA" sz="2800" dirty="0">
                <a:effectLst/>
                <a:latin typeface="Times New Roman" panose="02020603050405020304" pitchFamily="18" charset="0"/>
                <a:ea typeface="Times New Roman" panose="02020603050405020304" pitchFamily="18" charset="0"/>
                <a:cs typeface="B Lotus" panose="00000400000000000000" pitchFamily="2" charset="-78"/>
              </a:rPr>
              <a:t>به‌دلیل </a:t>
            </a:r>
            <a:r>
              <a:rPr lang="ar-SA" sz="2800" b="1" dirty="0">
                <a:effectLst/>
                <a:latin typeface="Times New Roman" panose="02020603050405020304" pitchFamily="18" charset="0"/>
                <a:ea typeface="Times New Roman" panose="02020603050405020304" pitchFamily="18" charset="0"/>
                <a:cs typeface="B Lotus" panose="00000400000000000000" pitchFamily="2" charset="-78"/>
              </a:rPr>
              <a:t>وابستگی اندازه اثرها</a:t>
            </a:r>
            <a:r>
              <a:rPr lang="ar-SA" sz="2800" dirty="0">
                <a:effectLst/>
                <a:latin typeface="Times New Roman" panose="02020603050405020304" pitchFamily="18" charset="0"/>
                <a:ea typeface="Times New Roman" panose="02020603050405020304" pitchFamily="18" charset="0"/>
                <a:cs typeface="B Lotus" panose="00000400000000000000" pitchFamily="2" charset="-78"/>
              </a:rPr>
              <a:t> در مطالعات و جلوگیری از مشکلات تحلیل واحد و شمارش دوباره، از </a:t>
            </a:r>
            <a:r>
              <a:rPr lang="ar-SA" sz="2800" b="1" dirty="0">
                <a:effectLst/>
                <a:latin typeface="Times New Roman" panose="02020603050405020304" pitchFamily="18" charset="0"/>
                <a:ea typeface="Times New Roman" panose="02020603050405020304" pitchFamily="18" charset="0"/>
                <a:cs typeface="B Lotus" panose="00000400000000000000" pitchFamily="2" charset="-78"/>
              </a:rPr>
              <a:t>مدل فراتحلیل چندسطحی</a:t>
            </a:r>
            <a:r>
              <a:rPr lang="ar-SA" sz="2800" dirty="0">
                <a:effectLst/>
                <a:latin typeface="Times New Roman" panose="02020603050405020304" pitchFamily="18" charset="0"/>
                <a:ea typeface="Times New Roman" panose="02020603050405020304" pitchFamily="18" charset="0"/>
                <a:cs typeface="B Lotus" panose="00000400000000000000" pitchFamily="2" charset="-78"/>
              </a:rPr>
              <a:t> استفاده شد</a:t>
            </a:r>
            <a:r>
              <a:rPr lang="en-US" sz="2800"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2800" dirty="0" err="1">
                <a:effectLst/>
                <a:latin typeface="Times New Roman" panose="02020603050405020304" pitchFamily="18" charset="0"/>
                <a:ea typeface="Times New Roman" panose="02020603050405020304" pitchFamily="18" charset="0"/>
                <a:cs typeface="B Lotus" panose="00000400000000000000" pitchFamily="2" charset="-78"/>
              </a:rPr>
              <a:t>Harrer</a:t>
            </a:r>
            <a:r>
              <a:rPr lang="en-US" sz="2800" dirty="0">
                <a:effectLst/>
                <a:latin typeface="Times New Roman" panose="02020603050405020304" pitchFamily="18" charset="0"/>
                <a:ea typeface="Times New Roman" panose="02020603050405020304" pitchFamily="18" charset="0"/>
                <a:cs typeface="B Lotus" panose="00000400000000000000" pitchFamily="2" charset="-78"/>
              </a:rPr>
              <a:t> et al., 2021). </a:t>
            </a:r>
            <a:r>
              <a:rPr lang="ar-SA" sz="2800" dirty="0">
                <a:effectLst/>
                <a:latin typeface="Times New Roman" panose="02020603050405020304" pitchFamily="18" charset="0"/>
                <a:ea typeface="Times New Roman" panose="02020603050405020304" pitchFamily="18" charset="0"/>
                <a:cs typeface="B Lotus" panose="00000400000000000000" pitchFamily="2" charset="-78"/>
              </a:rPr>
              <a:t>این مدل امکان وارد کردن تمام اندازه‌ اثرهای گزارش‌شده در هر مطالعه را فراهم می‌کند</a:t>
            </a:r>
            <a:r>
              <a:rPr lang="en-US" sz="28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800" dirty="0">
              <a:effectLst/>
              <a:latin typeface="Times New Roman" panose="02020603050405020304" pitchFamily="18" charset="0"/>
              <a:ea typeface="Times New Roman" panose="02020603050405020304" pitchFamily="18" charset="0"/>
            </a:endParaRPr>
          </a:p>
          <a:p>
            <a:pPr algn="r" rtl="1"/>
            <a:endParaRPr lang="en-US" sz="2800" dirty="0"/>
          </a:p>
        </p:txBody>
      </p:sp>
    </p:spTree>
    <p:extLst>
      <p:ext uri="{BB962C8B-B14F-4D97-AF65-F5344CB8AC3E}">
        <p14:creationId xmlns:p14="http://schemas.microsoft.com/office/powerpoint/2010/main" val="4044832940"/>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98B00-DA38-4EDC-8AB7-3190957844B6}"/>
              </a:ext>
            </a:extLst>
          </p:cNvPr>
          <p:cNvSpPr>
            <a:spLocks noGrp="1"/>
          </p:cNvSpPr>
          <p:nvPr>
            <p:ph type="title"/>
          </p:nvPr>
        </p:nvSpPr>
        <p:spPr/>
        <p:txBody>
          <a:bodyPr>
            <a:normAutofit/>
          </a:bodyPr>
          <a:lstStyle/>
          <a:p>
            <a:pPr algn="ctr"/>
            <a:r>
              <a:rPr lang="ar-SA" sz="3200" dirty="0">
                <a:effectLst/>
                <a:latin typeface="B Lotus" panose="00000400000000000000" pitchFamily="2" charset="-78"/>
                <a:ea typeface="Calibri" panose="020F0502020204030204" pitchFamily="34" charset="0"/>
                <a:cs typeface="B Lotus" panose="00000400000000000000" pitchFamily="2" charset="-78"/>
              </a:rPr>
              <a:t>نحوه محاسبه اندازه اثر </a:t>
            </a:r>
            <a:endParaRPr lang="en-US" sz="3200" dirty="0"/>
          </a:p>
        </p:txBody>
      </p:sp>
      <p:sp>
        <p:nvSpPr>
          <p:cNvPr id="3" name="Content Placeholder 2">
            <a:extLst>
              <a:ext uri="{FF2B5EF4-FFF2-40B4-BE49-F238E27FC236}">
                <a16:creationId xmlns:a16="http://schemas.microsoft.com/office/drawing/2014/main" id="{8590667D-5EB7-466D-ABC0-A83D9E2E09A5}"/>
              </a:ext>
            </a:extLst>
          </p:cNvPr>
          <p:cNvSpPr>
            <a:spLocks noGrp="1"/>
          </p:cNvSpPr>
          <p:nvPr>
            <p:ph idx="1"/>
          </p:nvPr>
        </p:nvSpPr>
        <p:spPr>
          <a:xfrm>
            <a:off x="677334" y="1533379"/>
            <a:ext cx="8596668" cy="4507984"/>
          </a:xfrm>
        </p:spPr>
        <p:txBody>
          <a:bodyPr>
            <a:noAutofit/>
          </a:bodyPr>
          <a:lstStyle/>
          <a:p>
            <a:pPr marL="342900" marR="0" lvl="0" indent="-342900" algn="r" rtl="1">
              <a:buSzPts val="1000"/>
              <a:buFont typeface="Symbol" panose="05050102010706020507" pitchFamily="18" charset="2"/>
              <a:buChar char=""/>
              <a:tabLst>
                <a:tab pos="457200" algn="l"/>
              </a:tabLst>
            </a:pP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مقایسه میانگین‌ها، انحراف معیار و حجم نمونه در درمان‌های مبتنی بر دین/معنویت</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 (R/S) </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و درمان‌های معمول</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000" dirty="0">
              <a:effectLst/>
              <a:latin typeface="Times New Roman" panose="02020603050405020304" pitchFamily="18" charset="0"/>
              <a:ea typeface="Times New Roman" panose="02020603050405020304" pitchFamily="18" charset="0"/>
            </a:endParaRPr>
          </a:p>
          <a:p>
            <a:pPr marL="342900" marR="0" lvl="0" indent="-342900" algn="r" rtl="1">
              <a:buSzPts val="1000"/>
              <a:buFont typeface="Symbol" panose="05050102010706020507" pitchFamily="18" charset="2"/>
              <a:buChar char=""/>
              <a:tabLst>
                <a:tab pos="457200" algn="l"/>
              </a:tabLst>
            </a:pP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در مطالعاتی که چند نوع درمان مقایسه می‌شد، برای اجتناب از شمارش دوباره، حجم نمونه گروه مشترک تقسیم می‌شد</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000" dirty="0">
              <a:effectLst/>
              <a:latin typeface="Times New Roman" panose="02020603050405020304" pitchFamily="18" charset="0"/>
              <a:ea typeface="Times New Roman" panose="02020603050405020304" pitchFamily="18" charset="0"/>
            </a:endParaRPr>
          </a:p>
          <a:p>
            <a:pPr marL="342900" marR="0" lvl="0" indent="-342900" algn="r" rtl="1">
              <a:buSzPts val="1000"/>
              <a:buFont typeface="Symbol" panose="05050102010706020507" pitchFamily="18" charset="2"/>
              <a:buChar char=""/>
              <a:tabLst>
                <a:tab pos="457200" algn="l"/>
              </a:tabLst>
            </a:pP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اگر چند پرسشنامه برای یک دامنه استفاده شده بود، تعداد کل شرکت‌کنندگان بر تعداد پرسشنامه‌ها تقسیم می‌شد</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000" dirty="0">
              <a:effectLst/>
              <a:latin typeface="Times New Roman" panose="02020603050405020304" pitchFamily="18" charset="0"/>
              <a:ea typeface="Times New Roman" panose="02020603050405020304" pitchFamily="18" charset="0"/>
            </a:endParaRPr>
          </a:p>
          <a:p>
            <a:pPr algn="r" rtl="1"/>
            <a:endParaRPr lang="fa-IR" sz="2000" dirty="0"/>
          </a:p>
          <a:p>
            <a:pPr marL="0" marR="0" algn="r" rtl="1"/>
            <a:r>
              <a:rPr lang="ar-SA" sz="2000" b="1" dirty="0">
                <a:effectLst/>
                <a:latin typeface="Times New Roman" panose="02020603050405020304" pitchFamily="18" charset="0"/>
                <a:ea typeface="Times New Roman" panose="02020603050405020304" pitchFamily="18" charset="0"/>
                <a:cs typeface="B Lotus" panose="00000400000000000000" pitchFamily="2" charset="-78"/>
              </a:rPr>
              <a:t>تفسیر اندازه اثر طبق کوهن</a:t>
            </a:r>
            <a:r>
              <a:rPr lang="en-US" sz="2000" b="1" dirty="0">
                <a:effectLst/>
                <a:latin typeface="Times New Roman" panose="02020603050405020304" pitchFamily="18" charset="0"/>
                <a:ea typeface="Times New Roman" panose="02020603050405020304" pitchFamily="18" charset="0"/>
                <a:cs typeface="B Lotus" panose="00000400000000000000" pitchFamily="2" charset="-78"/>
              </a:rPr>
              <a:t> (1977):</a:t>
            </a:r>
            <a:endParaRPr lang="en-US" sz="2000" dirty="0">
              <a:effectLst/>
              <a:latin typeface="Times New Roman" panose="02020603050405020304" pitchFamily="18" charset="0"/>
              <a:ea typeface="Times New Roman" panose="02020603050405020304" pitchFamily="18" charset="0"/>
            </a:endParaRPr>
          </a:p>
          <a:p>
            <a:pPr marL="342900" marR="0" lvl="0" indent="-342900" algn="r" rtl="1">
              <a:buSzPts val="1000"/>
              <a:buFont typeface="Symbol" panose="05050102010706020507" pitchFamily="18" charset="2"/>
              <a:buChar char=""/>
              <a:tabLst>
                <a:tab pos="457200" algn="l"/>
              </a:tabLst>
            </a:pP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کمتر از 0.30: کوچک</a:t>
            </a:r>
            <a:endParaRPr lang="en-US" sz="2000" dirty="0">
              <a:effectLst/>
              <a:latin typeface="Times New Roman" panose="02020603050405020304" pitchFamily="18" charset="0"/>
              <a:ea typeface="Times New Roman" panose="02020603050405020304" pitchFamily="18" charset="0"/>
            </a:endParaRPr>
          </a:p>
          <a:p>
            <a:pPr marL="342900" marR="0" lvl="0" indent="-342900" algn="r" rtl="1">
              <a:buSzPts val="1000"/>
              <a:buFont typeface="Symbol" panose="05050102010706020507" pitchFamily="18" charset="2"/>
              <a:buChar char=""/>
              <a:tabLst>
                <a:tab pos="457200" algn="l"/>
              </a:tabLst>
            </a:pP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0.50: </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متوسط</a:t>
            </a:r>
            <a:endParaRPr lang="en-US" sz="2000" dirty="0">
              <a:effectLst/>
              <a:latin typeface="Times New Roman" panose="02020603050405020304" pitchFamily="18" charset="0"/>
              <a:ea typeface="Times New Roman" panose="02020603050405020304" pitchFamily="18" charset="0"/>
            </a:endParaRPr>
          </a:p>
          <a:p>
            <a:pPr marL="342900" marR="0" lvl="0" indent="-342900" algn="r" rtl="1">
              <a:buSzPts val="1000"/>
              <a:buFont typeface="Symbol" panose="05050102010706020507" pitchFamily="18" charset="2"/>
              <a:buChar char=""/>
              <a:tabLst>
                <a:tab pos="457200" algn="l"/>
              </a:tabLst>
            </a:pP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بیشتر از 0.80: بزرگ</a:t>
            </a:r>
            <a:endParaRPr lang="en-US" sz="2000" dirty="0">
              <a:effectLst/>
              <a:latin typeface="Times New Roman" panose="02020603050405020304" pitchFamily="18" charset="0"/>
              <a:ea typeface="Times New Roman" panose="02020603050405020304" pitchFamily="18" charset="0"/>
            </a:endParaRPr>
          </a:p>
          <a:p>
            <a:pPr algn="r" rtl="1"/>
            <a:endParaRPr lang="en-US" sz="2000" dirty="0"/>
          </a:p>
        </p:txBody>
      </p:sp>
    </p:spTree>
    <p:extLst>
      <p:ext uri="{BB962C8B-B14F-4D97-AF65-F5344CB8AC3E}">
        <p14:creationId xmlns:p14="http://schemas.microsoft.com/office/powerpoint/2010/main" val="3650433445"/>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59008-0712-4FFE-9712-D78B4E366CAD}"/>
              </a:ext>
            </a:extLst>
          </p:cNvPr>
          <p:cNvSpPr>
            <a:spLocks noGrp="1"/>
          </p:cNvSpPr>
          <p:nvPr>
            <p:ph type="title"/>
          </p:nvPr>
        </p:nvSpPr>
        <p:spPr/>
        <p:txBody>
          <a:bodyPr>
            <a:normAutofit/>
          </a:bodyPr>
          <a:lstStyle/>
          <a:p>
            <a:pPr algn="ctr"/>
            <a:r>
              <a:rPr lang="ar-SA" sz="2800" dirty="0">
                <a:effectLst/>
                <a:latin typeface="B Lotus" panose="00000400000000000000" pitchFamily="2" charset="-78"/>
                <a:ea typeface="Calibri" panose="020F0502020204030204" pitchFamily="34" charset="0"/>
                <a:cs typeface="B Lotus" panose="00000400000000000000" pitchFamily="2" charset="-78"/>
              </a:rPr>
              <a:t>مدل آماری مورد استفاده</a:t>
            </a:r>
            <a:endParaRPr lang="en-US" sz="2800" dirty="0"/>
          </a:p>
        </p:txBody>
      </p:sp>
      <p:sp>
        <p:nvSpPr>
          <p:cNvPr id="3" name="Content Placeholder 2">
            <a:extLst>
              <a:ext uri="{FF2B5EF4-FFF2-40B4-BE49-F238E27FC236}">
                <a16:creationId xmlns:a16="http://schemas.microsoft.com/office/drawing/2014/main" id="{B513528E-DD4C-4437-BDB9-AF62C70AE024}"/>
              </a:ext>
            </a:extLst>
          </p:cNvPr>
          <p:cNvSpPr>
            <a:spLocks noGrp="1"/>
          </p:cNvSpPr>
          <p:nvPr>
            <p:ph idx="1"/>
          </p:nvPr>
        </p:nvSpPr>
        <p:spPr/>
        <p:txBody>
          <a:bodyPr>
            <a:normAutofit/>
          </a:bodyPr>
          <a:lstStyle/>
          <a:p>
            <a:pPr algn="r" rtl="1"/>
            <a:r>
              <a:rPr lang="ar-SA" sz="2400" b="1" dirty="0">
                <a:effectLst/>
                <a:latin typeface="Times New Roman" panose="02020603050405020304" pitchFamily="18" charset="0"/>
                <a:ea typeface="Times New Roman" panose="02020603050405020304" pitchFamily="18" charset="0"/>
                <a:cs typeface="B Lotus" panose="00000400000000000000" pitchFamily="2" charset="-78"/>
              </a:rPr>
              <a:t>مدل اثرات تصادفی</a:t>
            </a:r>
            <a:r>
              <a:rPr lang="en-US" sz="2400" b="1" dirty="0">
                <a:effectLst/>
                <a:latin typeface="Times New Roman" panose="02020603050405020304" pitchFamily="18" charset="0"/>
                <a:ea typeface="Times New Roman" panose="02020603050405020304" pitchFamily="18" charset="0"/>
                <a:cs typeface="B Lotus" panose="00000400000000000000" pitchFamily="2" charset="-78"/>
              </a:rPr>
              <a:t> (Random Effects Model)</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به‌کار رفت به‌دلیل تفاوت میان نمونه‌ها، مداخلات، جمعیت‌ها و روش‌شناسی‌ها. این مدل نتایجی محافظه‌کارانه‌تر و فاصله اطمینان گسترده‌تری نسبت به مدل اثرات ثابت دارد</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400" dirty="0">
              <a:effectLst/>
              <a:latin typeface="Times New Roman" panose="02020603050405020304" pitchFamily="18" charset="0"/>
              <a:ea typeface="Times New Roman" panose="02020603050405020304" pitchFamily="18" charset="0"/>
            </a:endParaRPr>
          </a:p>
          <a:p>
            <a:pPr algn="r" rtl="1"/>
            <a:endParaRPr lang="fa-IR" sz="2400" dirty="0"/>
          </a:p>
          <a:p>
            <a:pPr marL="0" marR="0" algn="r" rtl="1"/>
            <a:r>
              <a:rPr lang="ar-SA" sz="2400" dirty="0">
                <a:effectLst/>
                <a:latin typeface="Times New Roman" panose="02020603050405020304" pitchFamily="18" charset="0"/>
                <a:ea typeface="Times New Roman" panose="02020603050405020304" pitchFamily="18" charset="0"/>
                <a:cs typeface="B Lotus" panose="00000400000000000000" pitchFamily="2" charset="-78"/>
              </a:rPr>
              <a:t>محاسبات شامل موارد زیر بود</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400" dirty="0">
              <a:effectLst/>
              <a:latin typeface="Times New Roman" panose="02020603050405020304" pitchFamily="18" charset="0"/>
              <a:ea typeface="Times New Roman" panose="02020603050405020304" pitchFamily="18" charset="0"/>
            </a:endParaRPr>
          </a:p>
          <a:p>
            <a:pPr marL="342900" marR="0" lvl="0" indent="-342900" algn="r" rtl="1">
              <a:buSzPts val="1000"/>
              <a:buFont typeface="Symbol" panose="05050102010706020507" pitchFamily="18" charset="2"/>
              <a:buChar char=""/>
              <a:tabLst>
                <a:tab pos="457200" algn="l"/>
              </a:tabLst>
            </a:pP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اندازه‌ اثر کلی (علائم + عملکرد) پس از درمان</a:t>
            </a:r>
            <a:endParaRPr lang="en-US" sz="2400" dirty="0">
              <a:effectLst/>
              <a:latin typeface="Times New Roman" panose="02020603050405020304" pitchFamily="18" charset="0"/>
              <a:ea typeface="Times New Roman" panose="02020603050405020304" pitchFamily="18" charset="0"/>
            </a:endParaRPr>
          </a:p>
          <a:p>
            <a:pPr marL="342900" marR="0" lvl="0" indent="-342900" algn="r" rtl="1">
              <a:buSzPts val="1000"/>
              <a:buFont typeface="Symbol" panose="05050102010706020507" pitchFamily="18" charset="2"/>
              <a:buChar char=""/>
              <a:tabLst>
                <a:tab pos="457200" algn="l"/>
              </a:tabLst>
            </a:pP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اندازه‌ اثر علائم روان‌شناختی (پس از درمان و در پیگیری)</a:t>
            </a:r>
            <a:endParaRPr lang="en-US" sz="2400" dirty="0">
              <a:effectLst/>
              <a:latin typeface="Times New Roman" panose="02020603050405020304" pitchFamily="18" charset="0"/>
              <a:ea typeface="Times New Roman" panose="02020603050405020304" pitchFamily="18" charset="0"/>
            </a:endParaRPr>
          </a:p>
          <a:p>
            <a:pPr algn="r" rtl="1"/>
            <a:r>
              <a:rPr lang="ar-SA" sz="2400" dirty="0">
                <a:effectLst/>
                <a:latin typeface="B Lotus" panose="00000400000000000000" pitchFamily="2" charset="-78"/>
                <a:ea typeface="Calibri" panose="020F0502020204030204" pitchFamily="34" charset="0"/>
                <a:cs typeface="B Lotus" panose="00000400000000000000" pitchFamily="2" charset="-78"/>
              </a:rPr>
              <a:t>اندازه‌ اثر عملکرد (پس از درمان)</a:t>
            </a:r>
            <a:endParaRPr lang="en-US" sz="2400" dirty="0"/>
          </a:p>
        </p:txBody>
      </p:sp>
    </p:spTree>
    <p:extLst>
      <p:ext uri="{BB962C8B-B14F-4D97-AF65-F5344CB8AC3E}">
        <p14:creationId xmlns:p14="http://schemas.microsoft.com/office/powerpoint/2010/main" val="3457066249"/>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B36E4-BAC9-4363-A592-9F7EABC88D12}"/>
              </a:ext>
            </a:extLst>
          </p:cNvPr>
          <p:cNvSpPr>
            <a:spLocks noGrp="1"/>
          </p:cNvSpPr>
          <p:nvPr>
            <p:ph type="title"/>
          </p:nvPr>
        </p:nvSpPr>
        <p:spPr/>
        <p:txBody>
          <a:bodyPr>
            <a:normAutofit/>
          </a:bodyPr>
          <a:lstStyle/>
          <a:p>
            <a:pPr algn="ctr"/>
            <a:r>
              <a:rPr lang="ar-SA" sz="2800" dirty="0">
                <a:effectLst/>
                <a:latin typeface="B Lotus" panose="00000400000000000000" pitchFamily="2" charset="-78"/>
                <a:ea typeface="Calibri" panose="020F0502020204030204" pitchFamily="34" charset="0"/>
                <a:cs typeface="B Lotus" panose="00000400000000000000" pitchFamily="2" charset="-78"/>
              </a:rPr>
              <a:t>تحلیل تعدیل‌گرها </a:t>
            </a:r>
            <a:endParaRPr lang="en-US" sz="2800" dirty="0"/>
          </a:p>
        </p:txBody>
      </p:sp>
      <p:sp>
        <p:nvSpPr>
          <p:cNvPr id="3" name="Content Placeholder 2">
            <a:extLst>
              <a:ext uri="{FF2B5EF4-FFF2-40B4-BE49-F238E27FC236}">
                <a16:creationId xmlns:a16="http://schemas.microsoft.com/office/drawing/2014/main" id="{C5E9766E-A64C-42B5-ACDC-1A035F668D0A}"/>
              </a:ext>
            </a:extLst>
          </p:cNvPr>
          <p:cNvSpPr>
            <a:spLocks noGrp="1"/>
          </p:cNvSpPr>
          <p:nvPr>
            <p:ph idx="1"/>
          </p:nvPr>
        </p:nvSpPr>
        <p:spPr/>
        <p:txBody>
          <a:bodyPr>
            <a:normAutofit/>
          </a:bodyPr>
          <a:lstStyle/>
          <a:p>
            <a:pPr marL="0" marR="0" algn="r" rtl="1"/>
            <a:r>
              <a:rPr lang="ar-SA" sz="2400" dirty="0">
                <a:effectLst/>
                <a:latin typeface="Times New Roman" panose="02020603050405020304" pitchFamily="18" charset="0"/>
                <a:ea typeface="Times New Roman" panose="02020603050405020304" pitchFamily="18" charset="0"/>
                <a:cs typeface="B Lotus" panose="00000400000000000000" pitchFamily="2" charset="-78"/>
              </a:rPr>
              <a:t>تحلیل تعدیل‌گرها طبق دستورالعمل‌های </a:t>
            </a:r>
            <a:r>
              <a:rPr lang="en-US" sz="2400" b="1" dirty="0" err="1">
                <a:effectLst/>
                <a:latin typeface="Times New Roman" panose="02020603050405020304" pitchFamily="18" charset="0"/>
                <a:ea typeface="Times New Roman" panose="02020603050405020304" pitchFamily="18" charset="0"/>
                <a:cs typeface="B Lotus" panose="00000400000000000000" pitchFamily="2" charset="-78"/>
              </a:rPr>
              <a:t>Assink</a:t>
            </a:r>
            <a:r>
              <a:rPr lang="en-US" sz="2400" b="1"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400" b="1" dirty="0">
                <a:effectLst/>
                <a:latin typeface="Times New Roman" panose="02020603050405020304" pitchFamily="18" charset="0"/>
                <a:ea typeface="Times New Roman" panose="02020603050405020304" pitchFamily="18" charset="0"/>
                <a:cs typeface="B Lotus" panose="00000400000000000000" pitchFamily="2" charset="-78"/>
              </a:rPr>
              <a:t>و</a:t>
            </a:r>
            <a:r>
              <a:rPr lang="en-US" sz="2400" b="1"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2400" b="1" dirty="0" err="1">
                <a:effectLst/>
                <a:latin typeface="Times New Roman" panose="02020603050405020304" pitchFamily="18" charset="0"/>
                <a:ea typeface="Times New Roman" panose="02020603050405020304" pitchFamily="18" charset="0"/>
                <a:cs typeface="B Lotus" panose="00000400000000000000" pitchFamily="2" charset="-78"/>
              </a:rPr>
              <a:t>Wibbelink</a:t>
            </a:r>
            <a:r>
              <a:rPr lang="en-US" sz="2400" b="1" dirty="0">
                <a:effectLst/>
                <a:latin typeface="Times New Roman" panose="02020603050405020304" pitchFamily="18" charset="0"/>
                <a:ea typeface="Times New Roman" panose="02020603050405020304" pitchFamily="18" charset="0"/>
                <a:cs typeface="B Lotus" panose="00000400000000000000" pitchFamily="2" charset="-78"/>
              </a:rPr>
              <a:t> (2016)</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انجام شد</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400" dirty="0">
              <a:effectLst/>
              <a:latin typeface="Times New Roman" panose="02020603050405020304" pitchFamily="18" charset="0"/>
              <a:ea typeface="Times New Roman" panose="02020603050405020304" pitchFamily="18" charset="0"/>
            </a:endParaRPr>
          </a:p>
          <a:p>
            <a:pPr marL="342900" marR="0" lvl="0" indent="-342900" algn="r" rtl="1">
              <a:buSzPts val="1000"/>
              <a:buFont typeface="Symbol" panose="05050102010706020507" pitchFamily="18" charset="2"/>
              <a:buChar char=""/>
              <a:tabLst>
                <a:tab pos="457200" algn="l"/>
              </a:tabLst>
            </a:pP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برای </a:t>
            </a:r>
            <a:r>
              <a:rPr lang="ar-SA" sz="2400" b="1" dirty="0">
                <a:effectLst/>
                <a:latin typeface="Times New Roman" panose="02020603050405020304" pitchFamily="18" charset="0"/>
                <a:ea typeface="Times New Roman" panose="02020603050405020304" pitchFamily="18" charset="0"/>
                <a:cs typeface="B Lotus" panose="00000400000000000000" pitchFamily="2" charset="-78"/>
              </a:rPr>
              <a:t>متغیرهای طبقه‌ای</a:t>
            </a:r>
            <a:r>
              <a:rPr lang="en-US" sz="2400" b="1" dirty="0">
                <a:effectLst/>
                <a:latin typeface="Times New Roman" panose="02020603050405020304" pitchFamily="18" charset="0"/>
                <a:ea typeface="Times New Roman" panose="02020603050405020304" pitchFamily="18" charset="0"/>
                <a:cs typeface="B Lotus" panose="00000400000000000000" pitchFamily="2" charset="-78"/>
              </a:rPr>
              <a:t> (Categorical)</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مانند</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a:t>
            </a:r>
            <a:br>
              <a:rPr lang="en-US" sz="2400" dirty="0">
                <a:effectLst/>
                <a:latin typeface="Times New Roman" panose="02020603050405020304" pitchFamily="18" charset="0"/>
                <a:ea typeface="Times New Roman" panose="02020603050405020304" pitchFamily="18" charset="0"/>
                <a:cs typeface="B Lotus" panose="00000400000000000000" pitchFamily="2" charset="-78"/>
              </a:rPr>
            </a:b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دیدگاه ارزیابی</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(assessment perspective)</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 حوزه‌ها</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(domains)</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 نوع مقایسه، دین، تشخیص، جمعیت، نوع درمان</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(modality)</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 و محل درمان</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(setting)</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400" b="1" dirty="0">
                <a:effectLst/>
                <a:latin typeface="Times New Roman" panose="02020603050405020304" pitchFamily="18" charset="0"/>
                <a:ea typeface="Times New Roman" panose="02020603050405020304" pitchFamily="18" charset="0"/>
                <a:cs typeface="B Lotus" panose="00000400000000000000" pitchFamily="2" charset="-78"/>
              </a:rPr>
              <a:t>متغیرهای ساختگی</a:t>
            </a:r>
            <a:r>
              <a:rPr lang="en-US" sz="2400" b="1" dirty="0">
                <a:effectLst/>
                <a:latin typeface="Times New Roman" panose="02020603050405020304" pitchFamily="18" charset="0"/>
                <a:ea typeface="Times New Roman" panose="02020603050405020304" pitchFamily="18" charset="0"/>
                <a:cs typeface="B Lotus" panose="00000400000000000000" pitchFamily="2" charset="-78"/>
              </a:rPr>
              <a:t> (Dummy Variables)</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ساخته شد</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400" dirty="0">
              <a:effectLst/>
              <a:latin typeface="Times New Roman" panose="02020603050405020304" pitchFamily="18" charset="0"/>
              <a:ea typeface="Times New Roman" panose="02020603050405020304" pitchFamily="18" charset="0"/>
            </a:endParaRPr>
          </a:p>
          <a:p>
            <a:pPr marL="342900" marR="0" lvl="0" indent="-342900" algn="r" rtl="1">
              <a:buSzPts val="1000"/>
              <a:buFont typeface="Symbol" panose="05050102010706020507" pitchFamily="18" charset="2"/>
              <a:buChar char=""/>
              <a:tabLst>
                <a:tab pos="457200" algn="l"/>
              </a:tabLst>
            </a:pP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برای </a:t>
            </a:r>
            <a:r>
              <a:rPr lang="ar-SA" sz="2400" b="1" dirty="0">
                <a:effectLst/>
                <a:latin typeface="Times New Roman" panose="02020603050405020304" pitchFamily="18" charset="0"/>
                <a:ea typeface="Times New Roman" panose="02020603050405020304" pitchFamily="18" charset="0"/>
                <a:cs typeface="B Lotus" panose="00000400000000000000" pitchFamily="2" charset="-78"/>
              </a:rPr>
              <a:t>متغیرهای پیوسته</a:t>
            </a:r>
            <a:r>
              <a:rPr lang="en-US" sz="2400" b="1" dirty="0">
                <a:effectLst/>
                <a:latin typeface="Times New Roman" panose="02020603050405020304" pitchFamily="18" charset="0"/>
                <a:ea typeface="Times New Roman" panose="02020603050405020304" pitchFamily="18" charset="0"/>
                <a:cs typeface="B Lotus" panose="00000400000000000000" pitchFamily="2" charset="-78"/>
              </a:rPr>
              <a:t> (Dimensional)</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مانند</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a:t>
            </a:r>
            <a:br>
              <a:rPr lang="en-US" sz="2400" dirty="0">
                <a:effectLst/>
                <a:latin typeface="Times New Roman" panose="02020603050405020304" pitchFamily="18" charset="0"/>
                <a:ea typeface="Times New Roman" panose="02020603050405020304" pitchFamily="18" charset="0"/>
                <a:cs typeface="B Lotus" panose="00000400000000000000" pitchFamily="2" charset="-78"/>
              </a:rPr>
            </a:b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کیفیت مطالعه، میانگین سنی، درصد جنسیت (زنان)، درصد ریزش، و دوز درمان، مقادیر </a:t>
            </a:r>
            <a:r>
              <a:rPr lang="ar-SA" sz="2400" b="1" dirty="0">
                <a:effectLst/>
                <a:latin typeface="Times New Roman" panose="02020603050405020304" pitchFamily="18" charset="0"/>
                <a:ea typeface="Times New Roman" panose="02020603050405020304" pitchFamily="18" charset="0"/>
                <a:cs typeface="B Lotus" panose="00000400000000000000" pitchFamily="2" charset="-78"/>
              </a:rPr>
              <a:t>حول میانگین مرکزی‌سازی</a:t>
            </a:r>
            <a:r>
              <a:rPr lang="en-US" sz="2400" b="1" dirty="0">
                <a:effectLst/>
                <a:latin typeface="Times New Roman" panose="02020603050405020304" pitchFamily="18" charset="0"/>
                <a:ea typeface="Times New Roman" panose="02020603050405020304" pitchFamily="18" charset="0"/>
                <a:cs typeface="B Lotus" panose="00000400000000000000" pitchFamily="2" charset="-78"/>
              </a:rPr>
              <a:t> (centered around the mean)</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شدند</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400" dirty="0">
              <a:effectLst/>
              <a:latin typeface="Times New Roman" panose="02020603050405020304" pitchFamily="18" charset="0"/>
              <a:ea typeface="Times New Roman" panose="02020603050405020304" pitchFamily="18" charset="0"/>
            </a:endParaRPr>
          </a:p>
          <a:p>
            <a:endParaRPr lang="en-US" sz="2400" dirty="0"/>
          </a:p>
        </p:txBody>
      </p:sp>
    </p:spTree>
    <p:extLst>
      <p:ext uri="{BB962C8B-B14F-4D97-AF65-F5344CB8AC3E}">
        <p14:creationId xmlns:p14="http://schemas.microsoft.com/office/powerpoint/2010/main" val="183057986"/>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5435E-CF61-4CC4-9BB6-3302E4810A75}"/>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A2366B2C-ED84-47DA-97B6-F9B189D64311}"/>
              </a:ext>
            </a:extLst>
          </p:cNvPr>
          <p:cNvPicPr>
            <a:picLocks noGrp="1" noChangeAspect="1"/>
          </p:cNvPicPr>
          <p:nvPr>
            <p:ph idx="1"/>
          </p:nvPr>
        </p:nvPicPr>
        <p:blipFill>
          <a:blip r:embed="rId2"/>
          <a:stretch>
            <a:fillRect/>
          </a:stretch>
        </p:blipFill>
        <p:spPr>
          <a:xfrm>
            <a:off x="422032" y="1930400"/>
            <a:ext cx="9045526" cy="4111625"/>
          </a:xfrm>
        </p:spPr>
      </p:pic>
    </p:spTree>
    <p:extLst>
      <p:ext uri="{BB962C8B-B14F-4D97-AF65-F5344CB8AC3E}">
        <p14:creationId xmlns:p14="http://schemas.microsoft.com/office/powerpoint/2010/main" val="1370126763"/>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BAD64-DC62-41B9-8539-CEFD2F7F346F}"/>
              </a:ext>
            </a:extLst>
          </p:cNvPr>
          <p:cNvSpPr>
            <a:spLocks noGrp="1"/>
          </p:cNvSpPr>
          <p:nvPr>
            <p:ph type="title"/>
          </p:nvPr>
        </p:nvSpPr>
        <p:spPr/>
        <p:txBody>
          <a:bodyPr>
            <a:normAutofit/>
          </a:bodyPr>
          <a:lstStyle/>
          <a:p>
            <a:pPr algn="ctr" rtl="1"/>
            <a:endParaRPr lang="en-US" dirty="0">
              <a:cs typeface="B Lotus" panose="00000400000000000000" pitchFamily="2" charset="-78"/>
            </a:endParaRPr>
          </a:p>
        </p:txBody>
      </p:sp>
      <p:sp>
        <p:nvSpPr>
          <p:cNvPr id="3" name="Content Placeholder 2">
            <a:extLst>
              <a:ext uri="{FF2B5EF4-FFF2-40B4-BE49-F238E27FC236}">
                <a16:creationId xmlns:a16="http://schemas.microsoft.com/office/drawing/2014/main" id="{8C5C1B09-568B-4ED9-BB9D-218B0FA20229}"/>
              </a:ext>
            </a:extLst>
          </p:cNvPr>
          <p:cNvSpPr>
            <a:spLocks noGrp="1"/>
          </p:cNvSpPr>
          <p:nvPr>
            <p:ph idx="1"/>
          </p:nvPr>
        </p:nvSpPr>
        <p:spPr/>
        <p:txBody>
          <a:bodyPr>
            <a:normAutofit/>
          </a:bodyPr>
          <a:lstStyle/>
          <a:p>
            <a:pPr algn="r" rtl="1"/>
            <a:r>
              <a:rPr lang="fa-IR" sz="2000" b="1" dirty="0">
                <a:cs typeface="B Lotus" panose="00000400000000000000" pitchFamily="2" charset="-78"/>
              </a:rPr>
              <a:t>تاریخ انتشار: اگوست 2023</a:t>
            </a:r>
          </a:p>
          <a:p>
            <a:pPr algn="r" rtl="1"/>
            <a:endParaRPr lang="fa-IR" sz="2000" b="1" dirty="0">
              <a:cs typeface="B Lotus" panose="00000400000000000000" pitchFamily="2" charset="-78"/>
            </a:endParaRPr>
          </a:p>
          <a:p>
            <a:pPr algn="r" rtl="1"/>
            <a:r>
              <a:rPr lang="fa-IR" sz="2000" b="1" dirty="0">
                <a:cs typeface="B Lotus" panose="00000400000000000000" pitchFamily="2" charset="-78"/>
              </a:rPr>
              <a:t>ناشر: مجله </a:t>
            </a:r>
            <a:r>
              <a:rPr lang="en-US" sz="2000" b="1" dirty="0">
                <a:cs typeface="B Lotus" panose="00000400000000000000" pitchFamily="2" charset="-78"/>
              </a:rPr>
              <a:t>Psychotherapy Research</a:t>
            </a:r>
            <a:endParaRPr lang="fa-IR" sz="2000" b="1" dirty="0">
              <a:cs typeface="B Lotus" panose="00000400000000000000" pitchFamily="2" charset="-78"/>
            </a:endParaRPr>
          </a:p>
          <a:p>
            <a:pPr algn="r" rtl="1"/>
            <a:endParaRPr lang="fa-IR" sz="2000" b="1" dirty="0">
              <a:cs typeface="B Lotus" panose="00000400000000000000" pitchFamily="2" charset="-78"/>
            </a:endParaRPr>
          </a:p>
          <a:p>
            <a:pPr algn="r" rtl="1"/>
            <a:r>
              <a:rPr lang="fa-IR" sz="2000" b="1" dirty="0">
                <a:cs typeface="B Lotus" panose="00000400000000000000" pitchFamily="2" charset="-78"/>
              </a:rPr>
              <a:t>مجله </a:t>
            </a:r>
            <a:r>
              <a:rPr lang="en-US" sz="2000" b="1" i="1" dirty="0">
                <a:cs typeface="B Lotus" panose="00000400000000000000" pitchFamily="2" charset="-78"/>
              </a:rPr>
              <a:t>Psychotherapy Research</a:t>
            </a:r>
            <a:r>
              <a:rPr lang="en-US" sz="2000" b="1" dirty="0">
                <a:cs typeface="B Lotus" panose="00000400000000000000" pitchFamily="2" charset="-78"/>
              </a:rPr>
              <a:t> </a:t>
            </a:r>
            <a:r>
              <a:rPr lang="fa-IR" sz="2000" b="1" dirty="0">
                <a:cs typeface="B Lotus" panose="00000400000000000000" pitchFamily="2" charset="-78"/>
              </a:rPr>
              <a:t>یک نشریه علمی معتبر در حوزه روان‌درمانی است که توسط انتشارات راتلج </a:t>
            </a:r>
            <a:r>
              <a:rPr lang="en-US" sz="2000" b="1" dirty="0">
                <a:cs typeface="B Lotus" panose="00000400000000000000" pitchFamily="2" charset="-78"/>
              </a:rPr>
              <a:t>Routledge </a:t>
            </a:r>
            <a:r>
              <a:rPr lang="fa-IR" sz="2000" b="1" dirty="0">
                <a:cs typeface="B Lotus" panose="00000400000000000000" pitchFamily="2" charset="-78"/>
              </a:rPr>
              <a:t>به نمایندگی از «انجمن تحقیقات روان‌درمانی» (</a:t>
            </a:r>
            <a:r>
              <a:rPr lang="en-US" sz="2000" b="1" dirty="0">
                <a:cs typeface="B Lotus" panose="00000400000000000000" pitchFamily="2" charset="-78"/>
              </a:rPr>
              <a:t>Society for Psychotherapy Research - SPR) </a:t>
            </a:r>
            <a:r>
              <a:rPr lang="fa-IR" sz="2000" b="1" dirty="0">
                <a:cs typeface="B Lotus" panose="00000400000000000000" pitchFamily="2" charset="-78"/>
              </a:rPr>
              <a:t>منتشر می‌شود. این مجله به‌صورت دوماهنامه منتشر شده و از سال 1990 فعالیت خود را آغاز کرده است. هدف آن ارتقاء کیفیت علمی و کاربردی پژوهش‌های روان‌درمانی در سطوح بین‌المللی است.</a:t>
            </a:r>
            <a:endParaRPr lang="en-US" sz="2000" b="1" dirty="0">
              <a:cs typeface="B Lotus" panose="00000400000000000000" pitchFamily="2" charset="-78"/>
            </a:endParaRPr>
          </a:p>
        </p:txBody>
      </p:sp>
    </p:spTree>
    <p:extLst>
      <p:ext uri="{BB962C8B-B14F-4D97-AF65-F5344CB8AC3E}">
        <p14:creationId xmlns:p14="http://schemas.microsoft.com/office/powerpoint/2010/main" val="1072373229"/>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CA040-B9E0-490E-9EA5-8D3987CE85F8}"/>
              </a:ext>
            </a:extLst>
          </p:cNvPr>
          <p:cNvSpPr>
            <a:spLocks noGrp="1"/>
          </p:cNvSpPr>
          <p:nvPr>
            <p:ph type="title"/>
          </p:nvPr>
        </p:nvSpPr>
        <p:spPr/>
        <p:txBody>
          <a:bodyPr>
            <a:normAutofit/>
          </a:bodyPr>
          <a:lstStyle/>
          <a:p>
            <a:pPr algn="ctr"/>
            <a:r>
              <a:rPr lang="ar-SA" sz="2800" b="1" dirty="0">
                <a:effectLst/>
                <a:latin typeface="Times New Roman" panose="02020603050405020304" pitchFamily="18" charset="0"/>
                <a:ea typeface="Times New Roman" panose="02020603050405020304" pitchFamily="18" charset="0"/>
                <a:cs typeface="B Lotus" panose="00000400000000000000" pitchFamily="2" charset="-78"/>
              </a:rPr>
              <a:t>علائم روان‌شناختی: درمان دینی/معنوی</a:t>
            </a:r>
            <a:r>
              <a:rPr lang="en-US" sz="2800" b="1" dirty="0">
                <a:effectLst/>
                <a:latin typeface="Times New Roman" panose="02020603050405020304" pitchFamily="18" charset="0"/>
                <a:ea typeface="Times New Roman" panose="02020603050405020304" pitchFamily="18" charset="0"/>
                <a:cs typeface="B Lotus" panose="00000400000000000000" pitchFamily="2" charset="-78"/>
              </a:rPr>
              <a:t> (R/S) </a:t>
            </a:r>
            <a:r>
              <a:rPr lang="ar-SA" sz="2800" b="1" dirty="0">
                <a:effectLst/>
                <a:latin typeface="Times New Roman" panose="02020603050405020304" pitchFamily="18" charset="0"/>
                <a:ea typeface="Times New Roman" panose="02020603050405020304" pitchFamily="18" charset="0"/>
                <a:cs typeface="B Lotus" panose="00000400000000000000" pitchFamily="2" charset="-78"/>
              </a:rPr>
              <a:t>در برابر درمان معمولی</a:t>
            </a:r>
            <a:br>
              <a:rPr lang="en-US" sz="2800" dirty="0">
                <a:effectLst/>
                <a:latin typeface="B Lotus" panose="00000400000000000000" pitchFamily="2" charset="-78"/>
                <a:ea typeface="Calibri" panose="020F0502020204030204" pitchFamily="34" charset="0"/>
                <a:cs typeface="B Lotus" panose="00000400000000000000" pitchFamily="2" charset="-78"/>
              </a:rPr>
            </a:br>
            <a:endParaRPr lang="en-US" sz="2800" dirty="0"/>
          </a:p>
        </p:txBody>
      </p:sp>
      <p:sp>
        <p:nvSpPr>
          <p:cNvPr id="3" name="Content Placeholder 2">
            <a:extLst>
              <a:ext uri="{FF2B5EF4-FFF2-40B4-BE49-F238E27FC236}">
                <a16:creationId xmlns:a16="http://schemas.microsoft.com/office/drawing/2014/main" id="{A5247B33-3483-40C0-A372-2DC48BA0AC46}"/>
              </a:ext>
            </a:extLst>
          </p:cNvPr>
          <p:cNvSpPr>
            <a:spLocks noGrp="1"/>
          </p:cNvSpPr>
          <p:nvPr>
            <p:ph idx="1"/>
          </p:nvPr>
        </p:nvSpPr>
        <p:spPr>
          <a:xfrm>
            <a:off x="677334" y="1477109"/>
            <a:ext cx="8596668" cy="4564254"/>
          </a:xfrm>
        </p:spPr>
        <p:txBody>
          <a:bodyPr>
            <a:normAutofit/>
          </a:bodyPr>
          <a:lstStyle/>
          <a:p>
            <a:pPr marL="0" marR="0" algn="r" rtl="1">
              <a:lnSpc>
                <a:spcPct val="107000"/>
              </a:lnSpc>
              <a:spcBef>
                <a:spcPts val="0"/>
              </a:spcBef>
              <a:spcAft>
                <a:spcPts val="800"/>
              </a:spcAft>
            </a:pP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در پایان درمان، تأثیر معناداری بر علائم روان‌شناختی مشاهده شد</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2000" b="1" dirty="0">
                <a:effectLst/>
                <a:latin typeface="Times New Roman" panose="02020603050405020304" pitchFamily="18" charset="0"/>
                <a:ea typeface="Times New Roman" panose="02020603050405020304" pitchFamily="18" charset="0"/>
                <a:cs typeface="B Lotus" panose="00000400000000000000" pitchFamily="2" charset="-78"/>
              </a:rPr>
              <a:t>g = 0.44</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 خطای استاندارد = 0.13، </a:t>
            </a:r>
            <a:r>
              <a:rPr lang="en-US" sz="2000" b="1" dirty="0">
                <a:effectLst/>
                <a:latin typeface="Times New Roman" panose="02020603050405020304" pitchFamily="18" charset="0"/>
                <a:ea typeface="Times New Roman" panose="02020603050405020304" pitchFamily="18" charset="0"/>
                <a:cs typeface="B Lotus" panose="00000400000000000000" pitchFamily="2" charset="-78"/>
              </a:rPr>
              <a:t>t(48) = 3.36</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2000" b="1" dirty="0">
                <a:effectLst/>
                <a:latin typeface="Times New Roman" panose="02020603050405020304" pitchFamily="18" charset="0"/>
                <a:ea typeface="Times New Roman" panose="02020603050405020304" pitchFamily="18" charset="0"/>
                <a:cs typeface="B Lotus" panose="00000400000000000000" pitchFamily="2" charset="-78"/>
              </a:rPr>
              <a:t>p &lt; 0.01</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 فاصله اطمینان </a:t>
            </a:r>
            <a:r>
              <a:rPr lang="fa-IR" sz="2000" dirty="0">
                <a:effectLst/>
                <a:latin typeface="Times New Roman" panose="02020603050405020304" pitchFamily="18" charset="0"/>
                <a:ea typeface="Times New Roman" panose="02020603050405020304" pitchFamily="18" charset="0"/>
                <a:cs typeface="B Lotus" panose="00000400000000000000" pitchFamily="2" charset="-78"/>
              </a:rPr>
              <a:t>۹۵</a:t>
            </a:r>
            <a:r>
              <a:rPr lang="fa-IR" sz="2000" dirty="0">
                <a:effectLst/>
                <a:latin typeface="B Lotus" panose="00000400000000000000" pitchFamily="2" charset="-78"/>
                <a:ea typeface="Times New Roman" panose="02020603050405020304" pitchFamily="18" charset="0"/>
                <a:cs typeface="Arial" panose="020B0604020202020204" pitchFamily="34" charset="0"/>
              </a:rPr>
              <a:t>٪</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 = </a:t>
            </a:r>
            <a:r>
              <a:rPr lang="en-US" sz="2000" b="1" dirty="0">
                <a:effectLst/>
                <a:latin typeface="Times New Roman" panose="02020603050405020304" pitchFamily="18" charset="0"/>
                <a:ea typeface="Times New Roman" panose="02020603050405020304" pitchFamily="18" charset="0"/>
                <a:cs typeface="B Lotus" panose="00000400000000000000" pitchFamily="2" charset="-78"/>
              </a:rPr>
              <a:t>0.17 </a:t>
            </a:r>
            <a:r>
              <a:rPr lang="ar-SA" sz="2000" b="1" dirty="0">
                <a:effectLst/>
                <a:latin typeface="Times New Roman" panose="02020603050405020304" pitchFamily="18" charset="0"/>
                <a:ea typeface="Times New Roman" panose="02020603050405020304" pitchFamily="18" charset="0"/>
                <a:cs typeface="B Lotus" panose="00000400000000000000" pitchFamily="2" charset="-78"/>
              </a:rPr>
              <a:t>تا 0.70</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در این تحلیل، </a:t>
            </a:r>
            <a:r>
              <a:rPr lang="fa-IR" sz="2000" b="1" dirty="0">
                <a:effectLst/>
                <a:latin typeface="Times New Roman" panose="02020603050405020304" pitchFamily="18" charset="0"/>
                <a:ea typeface="Times New Roman" panose="02020603050405020304" pitchFamily="18" charset="0"/>
                <a:cs typeface="B Lotus" panose="00000400000000000000" pitchFamily="2" charset="-78"/>
              </a:rPr>
              <a:t>۷</a:t>
            </a:r>
            <a:r>
              <a:rPr lang="fa-IR" sz="2000" b="1" dirty="0">
                <a:effectLst/>
                <a:latin typeface="B Lotus" panose="00000400000000000000" pitchFamily="2" charset="-78"/>
                <a:ea typeface="Times New Roman" panose="02020603050405020304" pitchFamily="18" charset="0"/>
                <a:cs typeface="Times New Roman" panose="02020603050405020304" pitchFamily="18" charset="0"/>
              </a:rPr>
              <a:t> </a:t>
            </a:r>
            <a:r>
              <a:rPr lang="ar-SA" sz="2000" b="1" dirty="0">
                <a:effectLst/>
                <a:latin typeface="Times New Roman" panose="02020603050405020304" pitchFamily="18" charset="0"/>
                <a:ea typeface="Times New Roman" panose="02020603050405020304" pitchFamily="18" charset="0"/>
                <a:cs typeface="B Lotus" panose="00000400000000000000" pitchFamily="2" charset="-78"/>
              </a:rPr>
              <a:t>داده پرت</a:t>
            </a:r>
            <a:r>
              <a:rPr lang="en-US" sz="2000" b="1" dirty="0">
                <a:effectLst/>
                <a:latin typeface="Times New Roman" panose="02020603050405020304" pitchFamily="18" charset="0"/>
                <a:ea typeface="Times New Roman" panose="02020603050405020304" pitchFamily="18" charset="0"/>
                <a:cs typeface="B Lotus" panose="00000400000000000000" pitchFamily="2" charset="-78"/>
              </a:rPr>
              <a:t> (outlier)</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در شش مطالعه شناسایی شد</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مطالعات</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 Barron, 2007</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 Chida et al., 2016</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 Razali et al., 2002</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2000" dirty="0" err="1">
                <a:effectLst/>
                <a:latin typeface="Times New Roman" panose="02020603050405020304" pitchFamily="18" charset="0"/>
                <a:ea typeface="Times New Roman" panose="02020603050405020304" pitchFamily="18" charset="0"/>
                <a:cs typeface="B Lotus" panose="00000400000000000000" pitchFamily="2" charset="-78"/>
              </a:rPr>
              <a:t>Shanke</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 et al., 2017</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 Tonkin, 2005</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 Zhang et al., 2002). </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پس از حذف این داده‌های پرت، نتیجه همچنان معنادار باقی ماند</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2000" b="1" dirty="0">
                <a:effectLst/>
                <a:latin typeface="Times New Roman" panose="02020603050405020304" pitchFamily="18" charset="0"/>
                <a:ea typeface="Times New Roman" panose="02020603050405020304" pitchFamily="18" charset="0"/>
                <a:cs typeface="B Lotus" panose="00000400000000000000" pitchFamily="2" charset="-78"/>
              </a:rPr>
              <a:t>g = 0.43</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2000" b="1" dirty="0">
                <a:effectLst/>
                <a:latin typeface="Times New Roman" panose="02020603050405020304" pitchFamily="18" charset="0"/>
                <a:ea typeface="Times New Roman" panose="02020603050405020304" pitchFamily="18" charset="0"/>
                <a:cs typeface="B Lotus" panose="00000400000000000000" pitchFamily="2" charset="-78"/>
              </a:rPr>
              <a:t>t(41) = 6.20</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2000" b="1" dirty="0">
                <a:effectLst/>
                <a:latin typeface="Times New Roman" panose="02020603050405020304" pitchFamily="18" charset="0"/>
                <a:ea typeface="Times New Roman" panose="02020603050405020304" pitchFamily="18" charset="0"/>
                <a:cs typeface="B Lotus" panose="00000400000000000000" pitchFamily="2" charset="-78"/>
              </a:rPr>
              <a:t>p &lt; 0.001</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 فاصله اطمینان </a:t>
            </a:r>
            <a:r>
              <a:rPr lang="fa-IR" sz="2000" dirty="0">
                <a:effectLst/>
                <a:latin typeface="Times New Roman" panose="02020603050405020304" pitchFamily="18" charset="0"/>
                <a:ea typeface="Times New Roman" panose="02020603050405020304" pitchFamily="18" charset="0"/>
                <a:cs typeface="B Lotus" panose="00000400000000000000" pitchFamily="2" charset="-78"/>
              </a:rPr>
              <a:t>۹۵</a:t>
            </a:r>
            <a:r>
              <a:rPr lang="fa-IR" sz="2000" dirty="0">
                <a:effectLst/>
                <a:latin typeface="B Lotus" panose="00000400000000000000" pitchFamily="2" charset="-78"/>
                <a:ea typeface="Times New Roman" panose="02020603050405020304" pitchFamily="18" charset="0"/>
                <a:cs typeface="Arial" panose="020B0604020202020204" pitchFamily="34" charset="0"/>
              </a:rPr>
              <a:t>٪</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 = </a:t>
            </a:r>
            <a:r>
              <a:rPr lang="en-US" sz="2000" b="1" dirty="0">
                <a:effectLst/>
                <a:latin typeface="Times New Roman" panose="02020603050405020304" pitchFamily="18" charset="0"/>
                <a:ea typeface="Times New Roman" panose="02020603050405020304" pitchFamily="18" charset="0"/>
                <a:cs typeface="B Lotus" panose="00000400000000000000" pitchFamily="2" charset="-78"/>
              </a:rPr>
              <a:t>0.29 </a:t>
            </a:r>
            <a:r>
              <a:rPr lang="ar-SA" sz="2000" b="1" dirty="0">
                <a:effectLst/>
                <a:latin typeface="Times New Roman" panose="02020603050405020304" pitchFamily="18" charset="0"/>
                <a:ea typeface="Times New Roman" panose="02020603050405020304" pitchFamily="18" charset="0"/>
                <a:cs typeface="B Lotus" panose="00000400000000000000" pitchFamily="2" charset="-78"/>
              </a:rPr>
              <a:t>تا 0.57</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a:t>
            </a:r>
            <a:endParaRPr lang="fa-IR" sz="2000" dirty="0">
              <a:effectLst/>
              <a:latin typeface="Times New Roman" panose="02020603050405020304" pitchFamily="18" charset="0"/>
              <a:ea typeface="Times New Roman" panose="02020603050405020304" pitchFamily="18" charset="0"/>
              <a:cs typeface="B Lotus" panose="00000400000000000000" pitchFamily="2" charset="-78"/>
            </a:endParaRPr>
          </a:p>
          <a:p>
            <a:pPr marL="0" marR="0" algn="r" rtl="1">
              <a:lnSpc>
                <a:spcPct val="107000"/>
              </a:lnSpc>
              <a:spcBef>
                <a:spcPts val="0"/>
              </a:spcBef>
              <a:spcAft>
                <a:spcPts val="800"/>
              </a:spcAft>
            </a:pPr>
            <a:endParaRPr lang="en-US" sz="2000" dirty="0">
              <a:effectLst/>
              <a:latin typeface="B Lotus" panose="00000400000000000000" pitchFamily="2" charset="-78"/>
              <a:ea typeface="Calibri" panose="020F0502020204030204" pitchFamily="34" charset="0"/>
              <a:cs typeface="B Lotus" panose="00000400000000000000" pitchFamily="2" charset="-78"/>
            </a:endParaRPr>
          </a:p>
          <a:p>
            <a:pPr marL="0" marR="0" algn="r" rtl="1">
              <a:lnSpc>
                <a:spcPct val="107000"/>
              </a:lnSpc>
              <a:spcBef>
                <a:spcPts val="0"/>
              </a:spcBef>
              <a:spcAft>
                <a:spcPts val="800"/>
              </a:spcAft>
            </a:pP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شکل </a:t>
            </a:r>
            <a:r>
              <a:rPr lang="fa-IR" sz="2000" dirty="0">
                <a:effectLst/>
                <a:latin typeface="Times New Roman" panose="02020603050405020304" pitchFamily="18" charset="0"/>
                <a:ea typeface="Times New Roman" panose="02020603050405020304" pitchFamily="18" charset="0"/>
                <a:cs typeface="B Lotus" panose="00000400000000000000" pitchFamily="2" charset="-78"/>
              </a:rPr>
              <a:t>۲ </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نمودار قیفی</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 (funnel plot) </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نتایج علائم را نشان می‌دهد، و پیوست (ضمیمه </a:t>
            </a:r>
            <a:r>
              <a:rPr lang="fa-IR" sz="2000" dirty="0">
                <a:effectLst/>
                <a:latin typeface="Times New Roman" panose="02020603050405020304" pitchFamily="18" charset="0"/>
                <a:ea typeface="Times New Roman" panose="02020603050405020304" pitchFamily="18" charset="0"/>
                <a:cs typeface="B Lotus" panose="00000400000000000000" pitchFamily="2" charset="-78"/>
              </a:rPr>
              <a:t>۲) </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نیز نمودار جنگلی</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 (forest plot) </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به همراه بازه پیش‌بینی</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 (PI = </a:t>
            </a:r>
            <a:r>
              <a:rPr lang="en-US" sz="2000" b="1" dirty="0">
                <a:effectLst/>
                <a:latin typeface="Times New Roman" panose="02020603050405020304" pitchFamily="18" charset="0"/>
                <a:ea typeface="Times New Roman" panose="02020603050405020304" pitchFamily="18" charset="0"/>
                <a:cs typeface="B Lotus" panose="00000400000000000000" pitchFamily="2" charset="-78"/>
              </a:rPr>
              <a:t>1.14- </a:t>
            </a:r>
            <a:r>
              <a:rPr lang="ar-SA" sz="2000" b="1" dirty="0">
                <a:effectLst/>
                <a:latin typeface="Times New Roman" panose="02020603050405020304" pitchFamily="18" charset="0"/>
                <a:ea typeface="Times New Roman" panose="02020603050405020304" pitchFamily="18" charset="0"/>
                <a:cs typeface="B Lotus" panose="00000400000000000000" pitchFamily="2" charset="-78"/>
              </a:rPr>
              <a:t>تا 2.01</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را ارائه می‌دهد</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000" dirty="0">
              <a:effectLst/>
              <a:latin typeface="B Lotus" panose="00000400000000000000" pitchFamily="2" charset="-78"/>
              <a:ea typeface="Calibri" panose="020F0502020204030204" pitchFamily="34" charset="0"/>
              <a:cs typeface="B Lotus" panose="00000400000000000000" pitchFamily="2" charset="-78"/>
            </a:endParaRPr>
          </a:p>
          <a:p>
            <a:pPr marL="0" marR="0" algn="r" rtl="1">
              <a:lnSpc>
                <a:spcPct val="107000"/>
              </a:lnSpc>
              <a:spcBef>
                <a:spcPts val="0"/>
              </a:spcBef>
              <a:spcAft>
                <a:spcPts val="800"/>
              </a:spcAft>
            </a:pPr>
            <a:r>
              <a:rPr lang="ar-SA" sz="2000" b="1" dirty="0">
                <a:effectLst/>
                <a:latin typeface="Times New Roman" panose="02020603050405020304" pitchFamily="18" charset="0"/>
                <a:ea typeface="Times New Roman" panose="02020603050405020304" pitchFamily="18" charset="0"/>
                <a:cs typeface="B Lotus" panose="00000400000000000000" pitchFamily="2" charset="-78"/>
              </a:rPr>
              <a:t>اثربخشی درمان</a:t>
            </a:r>
            <a:r>
              <a:rPr lang="en-US" sz="2000" b="1" dirty="0">
                <a:effectLst/>
                <a:latin typeface="Times New Roman" panose="02020603050405020304" pitchFamily="18" charset="0"/>
                <a:ea typeface="Times New Roman" panose="02020603050405020304" pitchFamily="18" charset="0"/>
                <a:cs typeface="B Lotus" panose="00000400000000000000" pitchFamily="2" charset="-78"/>
              </a:rPr>
              <a:t> R/S </a:t>
            </a:r>
            <a:r>
              <a:rPr lang="ar-SA" sz="2000" b="1" dirty="0">
                <a:effectLst/>
                <a:latin typeface="Times New Roman" panose="02020603050405020304" pitchFamily="18" charset="0"/>
                <a:ea typeface="Times New Roman" panose="02020603050405020304" pitchFamily="18" charset="0"/>
                <a:cs typeface="B Lotus" panose="00000400000000000000" pitchFamily="2" charset="-78"/>
              </a:rPr>
              <a:t>در بازه‌های زمانی طولانی‌تر نیز حفظ شده است</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 چنان‌که در نتایج پیگیری</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 (follow-up) </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نیز مشاهده می‌شود</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2000" b="1" dirty="0">
                <a:effectLst/>
                <a:latin typeface="Times New Roman" panose="02020603050405020304" pitchFamily="18" charset="0"/>
                <a:ea typeface="Times New Roman" panose="02020603050405020304" pitchFamily="18" charset="0"/>
                <a:cs typeface="B Lotus" panose="00000400000000000000" pitchFamily="2" charset="-78"/>
              </a:rPr>
              <a:t>g = 0.72</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 خطای استاندارد = 0.24، </a:t>
            </a:r>
            <a:r>
              <a:rPr lang="en-US" sz="2000" b="1" dirty="0">
                <a:effectLst/>
                <a:latin typeface="Times New Roman" panose="02020603050405020304" pitchFamily="18" charset="0"/>
                <a:ea typeface="Times New Roman" panose="02020603050405020304" pitchFamily="18" charset="0"/>
                <a:cs typeface="B Lotus" panose="00000400000000000000" pitchFamily="2" charset="-78"/>
              </a:rPr>
              <a:t>t(27) = 2.98</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2000" b="1" dirty="0">
                <a:effectLst/>
                <a:latin typeface="Times New Roman" panose="02020603050405020304" pitchFamily="18" charset="0"/>
                <a:ea typeface="Times New Roman" panose="02020603050405020304" pitchFamily="18" charset="0"/>
                <a:cs typeface="B Lotus" panose="00000400000000000000" pitchFamily="2" charset="-78"/>
              </a:rPr>
              <a:t>p &lt; 0.01</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 فاصله اطمینان </a:t>
            </a:r>
            <a:r>
              <a:rPr lang="fa-IR" sz="2000" dirty="0">
                <a:effectLst/>
                <a:latin typeface="Times New Roman" panose="02020603050405020304" pitchFamily="18" charset="0"/>
                <a:ea typeface="Times New Roman" panose="02020603050405020304" pitchFamily="18" charset="0"/>
                <a:cs typeface="B Lotus" panose="00000400000000000000" pitchFamily="2" charset="-78"/>
              </a:rPr>
              <a:t>۹۵</a:t>
            </a:r>
            <a:r>
              <a:rPr lang="fa-IR" sz="2000" dirty="0">
                <a:effectLst/>
                <a:latin typeface="B Lotus" panose="00000400000000000000" pitchFamily="2" charset="-78"/>
                <a:ea typeface="Times New Roman" panose="02020603050405020304" pitchFamily="18" charset="0"/>
                <a:cs typeface="Arial" panose="020B0604020202020204" pitchFamily="34" charset="0"/>
              </a:rPr>
              <a:t>٪</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 = </a:t>
            </a:r>
            <a:r>
              <a:rPr lang="en-US" sz="2000" b="1" dirty="0">
                <a:effectLst/>
                <a:latin typeface="Times New Roman" panose="02020603050405020304" pitchFamily="18" charset="0"/>
                <a:ea typeface="Times New Roman" panose="02020603050405020304" pitchFamily="18" charset="0"/>
                <a:cs typeface="B Lotus" panose="00000400000000000000" pitchFamily="2" charset="-78"/>
              </a:rPr>
              <a:t>0.22 </a:t>
            </a:r>
            <a:r>
              <a:rPr lang="ar-SA" sz="2000" b="1" dirty="0">
                <a:effectLst/>
                <a:latin typeface="Times New Roman" panose="02020603050405020304" pitchFamily="18" charset="0"/>
                <a:ea typeface="Times New Roman" panose="02020603050405020304" pitchFamily="18" charset="0"/>
                <a:cs typeface="B Lotus" panose="00000400000000000000" pitchFamily="2" charset="-78"/>
              </a:rPr>
              <a:t>تا 1.22</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000" dirty="0">
              <a:effectLst/>
              <a:latin typeface="B Lotus" panose="00000400000000000000" pitchFamily="2" charset="-78"/>
              <a:ea typeface="Calibri" panose="020F0502020204030204" pitchFamily="34" charset="0"/>
              <a:cs typeface="B Lotus" panose="00000400000000000000" pitchFamily="2" charset="-78"/>
            </a:endParaRPr>
          </a:p>
          <a:p>
            <a:endParaRPr lang="en-US" sz="2000" dirty="0"/>
          </a:p>
        </p:txBody>
      </p:sp>
    </p:spTree>
    <p:extLst>
      <p:ext uri="{BB962C8B-B14F-4D97-AF65-F5344CB8AC3E}">
        <p14:creationId xmlns:p14="http://schemas.microsoft.com/office/powerpoint/2010/main" val="1084798724"/>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BDB3E-819C-4E07-AE1E-FFABFF12021A}"/>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8B991E46-1109-4F55-83BA-D247A026CE10}"/>
              </a:ext>
            </a:extLst>
          </p:cNvPr>
          <p:cNvPicPr>
            <a:picLocks noGrp="1" noChangeAspect="1"/>
          </p:cNvPicPr>
          <p:nvPr>
            <p:ph idx="1"/>
          </p:nvPr>
        </p:nvPicPr>
        <p:blipFill>
          <a:blip r:embed="rId2"/>
          <a:stretch>
            <a:fillRect/>
          </a:stretch>
        </p:blipFill>
        <p:spPr>
          <a:xfrm>
            <a:off x="677334" y="1378635"/>
            <a:ext cx="8819666" cy="4584810"/>
          </a:xfrm>
        </p:spPr>
      </p:pic>
    </p:spTree>
    <p:extLst>
      <p:ext uri="{BB962C8B-B14F-4D97-AF65-F5344CB8AC3E}">
        <p14:creationId xmlns:p14="http://schemas.microsoft.com/office/powerpoint/2010/main" val="3792218717"/>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78660-B256-4460-AA45-E5FA27A13F5F}"/>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EB1BE932-EC45-4882-95F2-CDF9FB2DA992}"/>
              </a:ext>
            </a:extLst>
          </p:cNvPr>
          <p:cNvPicPr>
            <a:picLocks noGrp="1" noChangeAspect="1"/>
          </p:cNvPicPr>
          <p:nvPr>
            <p:ph idx="1"/>
          </p:nvPr>
        </p:nvPicPr>
        <p:blipFill>
          <a:blip r:embed="rId2"/>
          <a:stretch>
            <a:fillRect/>
          </a:stretch>
        </p:blipFill>
        <p:spPr>
          <a:xfrm>
            <a:off x="829993" y="1828800"/>
            <a:ext cx="8918917" cy="4192171"/>
          </a:xfrm>
        </p:spPr>
      </p:pic>
    </p:spTree>
    <p:extLst>
      <p:ext uri="{BB962C8B-B14F-4D97-AF65-F5344CB8AC3E}">
        <p14:creationId xmlns:p14="http://schemas.microsoft.com/office/powerpoint/2010/main" val="3403713297"/>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D9A58-3012-442E-B867-1423412C92EF}"/>
              </a:ext>
            </a:extLst>
          </p:cNvPr>
          <p:cNvSpPr>
            <a:spLocks noGrp="1"/>
          </p:cNvSpPr>
          <p:nvPr>
            <p:ph type="title"/>
          </p:nvPr>
        </p:nvSpPr>
        <p:spPr/>
        <p:txBody>
          <a:bodyPr>
            <a:normAutofit/>
          </a:bodyPr>
          <a:lstStyle/>
          <a:p>
            <a:pPr algn="ctr"/>
            <a:r>
              <a:rPr lang="ar-SA" sz="2800" b="1" dirty="0">
                <a:effectLst/>
                <a:latin typeface="Times New Roman" panose="02020603050405020304" pitchFamily="18" charset="0"/>
                <a:ea typeface="Times New Roman" panose="02020603050405020304" pitchFamily="18" charset="0"/>
                <a:cs typeface="B Lotus" panose="00000400000000000000" pitchFamily="2" charset="-78"/>
              </a:rPr>
              <a:t>سوگیری انتشار</a:t>
            </a:r>
            <a:r>
              <a:rPr lang="ar-SA" sz="2800" b="1" dirty="0">
                <a:effectLst/>
                <a:ea typeface="Times New Roman" panose="02020603050405020304" pitchFamily="18" charset="0"/>
                <a:cs typeface="Times New Roman" panose="02020603050405020304" pitchFamily="18" charset="0"/>
              </a:rPr>
              <a:t> </a:t>
            </a:r>
            <a:endParaRPr lang="en-US" sz="2800" dirty="0"/>
          </a:p>
        </p:txBody>
      </p:sp>
      <p:sp>
        <p:nvSpPr>
          <p:cNvPr id="3" name="Content Placeholder 2">
            <a:extLst>
              <a:ext uri="{FF2B5EF4-FFF2-40B4-BE49-F238E27FC236}">
                <a16:creationId xmlns:a16="http://schemas.microsoft.com/office/drawing/2014/main" id="{87397FD7-64DC-47DA-B795-54E14D9E8602}"/>
              </a:ext>
            </a:extLst>
          </p:cNvPr>
          <p:cNvSpPr>
            <a:spLocks noGrp="1"/>
          </p:cNvSpPr>
          <p:nvPr>
            <p:ph idx="1"/>
          </p:nvPr>
        </p:nvSpPr>
        <p:spPr>
          <a:xfrm>
            <a:off x="677334" y="1477109"/>
            <a:ext cx="8596668" cy="4564254"/>
          </a:xfrm>
        </p:spPr>
        <p:txBody>
          <a:bodyPr>
            <a:normAutofit/>
          </a:bodyPr>
          <a:lstStyle/>
          <a:p>
            <a:pPr algn="r" rtl="1"/>
            <a:r>
              <a:rPr lang="ar-SA" sz="2800" dirty="0">
                <a:effectLst/>
                <a:latin typeface="Times New Roman" panose="02020603050405020304" pitchFamily="18" charset="0"/>
                <a:ea typeface="Times New Roman" panose="02020603050405020304" pitchFamily="18" charset="0"/>
                <a:cs typeface="B Lotus" panose="00000400000000000000" pitchFamily="2" charset="-78"/>
              </a:rPr>
              <a:t>سوگیری انتشار برای علائم روان‌شناختی و عملکرد در زمان پس از درمان مورد بررسی قرار گرفت. ابتدا، </a:t>
            </a:r>
            <a:r>
              <a:rPr lang="ar-SA" sz="2800" b="1" dirty="0">
                <a:effectLst/>
                <a:latin typeface="Times New Roman" panose="02020603050405020304" pitchFamily="18" charset="0"/>
                <a:ea typeface="Times New Roman" panose="02020603050405020304" pitchFamily="18" charset="0"/>
                <a:cs typeface="B Lotus" panose="00000400000000000000" pitchFamily="2" charset="-78"/>
              </a:rPr>
              <a:t>بررسی چشمی نمودارهای قیفی</a:t>
            </a:r>
            <a:r>
              <a:rPr lang="ar-SA" sz="2800" dirty="0">
                <a:effectLst/>
                <a:latin typeface="Times New Roman" panose="02020603050405020304" pitchFamily="18" charset="0"/>
                <a:ea typeface="Times New Roman" panose="02020603050405020304" pitchFamily="18" charset="0"/>
                <a:cs typeface="B Lotus" panose="00000400000000000000" pitchFamily="2" charset="-78"/>
              </a:rPr>
              <a:t> نشانه‌ای از سوگیری را نشان نداد، هرچند عدم تقارن در سمت راست هر دو نمودار قابل مشاهده است</a:t>
            </a:r>
            <a:r>
              <a:rPr lang="en-US" sz="28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800" dirty="0">
              <a:effectLst/>
              <a:latin typeface="B Lotus" panose="00000400000000000000" pitchFamily="2" charset="-78"/>
              <a:ea typeface="Calibri" panose="020F0502020204030204" pitchFamily="34" charset="0"/>
              <a:cs typeface="B Lotus" panose="00000400000000000000" pitchFamily="2" charset="-78"/>
            </a:endParaRPr>
          </a:p>
          <a:p>
            <a:pPr algn="r" rtl="1"/>
            <a:r>
              <a:rPr lang="ar-SA" sz="2800" dirty="0">
                <a:effectLst/>
                <a:latin typeface="Times New Roman" panose="02020603050405020304" pitchFamily="18" charset="0"/>
                <a:ea typeface="Times New Roman" panose="02020603050405020304" pitchFamily="18" charset="0"/>
                <a:cs typeface="B Lotus" panose="00000400000000000000" pitchFamily="2" charset="-78"/>
              </a:rPr>
              <a:t>به طور خلاصه، </a:t>
            </a:r>
            <a:r>
              <a:rPr lang="ar-SA" sz="2800" b="1" dirty="0">
                <a:effectLst/>
                <a:latin typeface="Times New Roman" panose="02020603050405020304" pitchFamily="18" charset="0"/>
                <a:ea typeface="Times New Roman" panose="02020603050405020304" pitchFamily="18" charset="0"/>
                <a:cs typeface="B Lotus" panose="00000400000000000000" pitchFamily="2" charset="-78"/>
              </a:rPr>
              <a:t>به نظر می‌رسد نوعی سوگیری انتشار وجود دارد، اما از جانب مطالعات با نتایج پایین‌تر از میانگین</a:t>
            </a:r>
            <a:r>
              <a:rPr lang="en-US" sz="28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800" dirty="0">
              <a:effectLst/>
              <a:latin typeface="B Lotus" panose="00000400000000000000" pitchFamily="2" charset="-78"/>
              <a:ea typeface="Calibri" panose="020F0502020204030204" pitchFamily="34" charset="0"/>
              <a:cs typeface="B Lotus" panose="00000400000000000000" pitchFamily="2" charset="-78"/>
            </a:endParaRPr>
          </a:p>
          <a:p>
            <a:pPr algn="r" rtl="1"/>
            <a:endParaRPr lang="en-US" sz="2800" dirty="0"/>
          </a:p>
        </p:txBody>
      </p:sp>
      <p:pic>
        <p:nvPicPr>
          <p:cNvPr id="5" name="Picture 4">
            <a:extLst>
              <a:ext uri="{FF2B5EF4-FFF2-40B4-BE49-F238E27FC236}">
                <a16:creationId xmlns:a16="http://schemas.microsoft.com/office/drawing/2014/main" id="{111F3A74-FCDE-4BE1-A104-3B0E0DED8EAC}"/>
              </a:ext>
            </a:extLst>
          </p:cNvPr>
          <p:cNvPicPr>
            <a:picLocks noChangeAspect="1"/>
          </p:cNvPicPr>
          <p:nvPr/>
        </p:nvPicPr>
        <p:blipFill>
          <a:blip r:embed="rId2"/>
          <a:stretch>
            <a:fillRect/>
          </a:stretch>
        </p:blipFill>
        <p:spPr>
          <a:xfrm>
            <a:off x="970672" y="4208804"/>
            <a:ext cx="8303330" cy="1647825"/>
          </a:xfrm>
          <a:prstGeom prst="rect">
            <a:avLst/>
          </a:prstGeom>
        </p:spPr>
      </p:pic>
    </p:spTree>
    <p:extLst>
      <p:ext uri="{BB962C8B-B14F-4D97-AF65-F5344CB8AC3E}">
        <p14:creationId xmlns:p14="http://schemas.microsoft.com/office/powerpoint/2010/main" val="2607303367"/>
      </p:ext>
    </p:extLst>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054F0-7008-49F0-9B9A-1ABD4D81CB7F}"/>
              </a:ext>
            </a:extLst>
          </p:cNvPr>
          <p:cNvSpPr>
            <a:spLocks noGrp="1"/>
          </p:cNvSpPr>
          <p:nvPr>
            <p:ph type="title"/>
          </p:nvPr>
        </p:nvSpPr>
        <p:spPr/>
        <p:txBody>
          <a:bodyPr/>
          <a:lstStyle/>
          <a:p>
            <a:pPr algn="ctr"/>
            <a:r>
              <a:rPr lang="fa-IR" dirty="0"/>
              <a:t>بحث</a:t>
            </a:r>
            <a:endParaRPr lang="en-US" dirty="0"/>
          </a:p>
        </p:txBody>
      </p:sp>
      <p:sp>
        <p:nvSpPr>
          <p:cNvPr id="3" name="Content Placeholder 2">
            <a:extLst>
              <a:ext uri="{FF2B5EF4-FFF2-40B4-BE49-F238E27FC236}">
                <a16:creationId xmlns:a16="http://schemas.microsoft.com/office/drawing/2014/main" id="{3D87118F-E3EC-44D4-BDB3-A46FC45A3E24}"/>
              </a:ext>
            </a:extLst>
          </p:cNvPr>
          <p:cNvSpPr>
            <a:spLocks noGrp="1"/>
          </p:cNvSpPr>
          <p:nvPr>
            <p:ph idx="1"/>
          </p:nvPr>
        </p:nvSpPr>
        <p:spPr>
          <a:xfrm>
            <a:off x="677334" y="1491175"/>
            <a:ext cx="8596668" cy="4550188"/>
          </a:xfrm>
        </p:spPr>
        <p:txBody>
          <a:bodyPr>
            <a:noAutofit/>
          </a:bodyPr>
          <a:lstStyle/>
          <a:p>
            <a:pPr algn="r" rtl="1"/>
            <a:r>
              <a:rPr lang="ar-SA" sz="2800" dirty="0">
                <a:effectLst/>
                <a:latin typeface="B Lotus" panose="00000400000000000000" pitchFamily="2" charset="-78"/>
                <a:ea typeface="Calibri" panose="020F0502020204030204" pitchFamily="34" charset="0"/>
                <a:cs typeface="B Lotus" panose="00000400000000000000" pitchFamily="2" charset="-78"/>
              </a:rPr>
              <a:t>مرکز پژوهشی</a:t>
            </a:r>
            <a:r>
              <a:rPr lang="en-ZW" sz="2800" dirty="0">
                <a:effectLst/>
                <a:latin typeface="B Lotus" panose="00000400000000000000" pitchFamily="2" charset="-78"/>
                <a:ea typeface="Calibri" panose="020F0502020204030204" pitchFamily="34" charset="0"/>
                <a:cs typeface="B Lotus" panose="00000400000000000000" pitchFamily="2" charset="-78"/>
              </a:rPr>
              <a:t> </a:t>
            </a:r>
            <a:r>
              <a:rPr lang="fa-IR" sz="2800" dirty="0">
                <a:effectLst/>
                <a:latin typeface="B Lotus" panose="00000400000000000000" pitchFamily="2" charset="-78"/>
                <a:ea typeface="Calibri" panose="020F0502020204030204" pitchFamily="34" charset="0"/>
                <a:cs typeface="B Lotus" panose="00000400000000000000" pitchFamily="2" charset="-78"/>
              </a:rPr>
              <a:t>پیو</a:t>
            </a:r>
            <a:r>
              <a:rPr lang="en-ZW" sz="2800" dirty="0">
                <a:effectLst/>
                <a:latin typeface="B Lotus" panose="00000400000000000000" pitchFamily="2" charset="-78"/>
                <a:ea typeface="Calibri" panose="020F0502020204030204" pitchFamily="34" charset="0"/>
                <a:cs typeface="B Lotus" panose="00000400000000000000" pitchFamily="2" charset="-78"/>
              </a:rPr>
              <a:t> </a:t>
            </a:r>
            <a:r>
              <a:rPr lang="ar-SA" sz="2800" dirty="0">
                <a:effectLst/>
                <a:latin typeface="B Lotus" panose="00000400000000000000" pitchFamily="2" charset="-78"/>
                <a:ea typeface="Calibri" panose="020F0502020204030204" pitchFamily="34" charset="0"/>
                <a:cs typeface="B Lotus" panose="00000400000000000000" pitchFamily="2" charset="-78"/>
              </a:rPr>
              <a:t>در سال </a:t>
            </a:r>
            <a:r>
              <a:rPr lang="fa-IR" sz="2800" dirty="0">
                <a:effectLst/>
                <a:latin typeface="B Lotus" panose="00000400000000000000" pitchFamily="2" charset="-78"/>
                <a:ea typeface="Calibri" panose="020F0502020204030204" pitchFamily="34" charset="0"/>
                <a:cs typeface="B Lotus" panose="00000400000000000000" pitchFamily="2" charset="-78"/>
              </a:rPr>
              <a:t>۲۰۱۵</a:t>
            </a:r>
            <a:r>
              <a:rPr lang="ar-SA" sz="2800" dirty="0">
                <a:effectLst/>
                <a:latin typeface="B Lotus" panose="00000400000000000000" pitchFamily="2" charset="-78"/>
                <a:ea typeface="Calibri" panose="020F0502020204030204" pitchFamily="34" charset="0"/>
                <a:cs typeface="B Lotus" panose="00000400000000000000" pitchFamily="2" charset="-78"/>
              </a:rPr>
              <a:t> برآورد کرده است که تا سال </a:t>
            </a:r>
            <a:r>
              <a:rPr lang="fa-IR" sz="2800" dirty="0">
                <a:effectLst/>
                <a:latin typeface="B Lotus" panose="00000400000000000000" pitchFamily="2" charset="-78"/>
                <a:ea typeface="Calibri" panose="020F0502020204030204" pitchFamily="34" charset="0"/>
                <a:cs typeface="B Lotus" panose="00000400000000000000" pitchFamily="2" charset="-78"/>
              </a:rPr>
              <a:t>۲۰۵۰</a:t>
            </a:r>
            <a:r>
              <a:rPr lang="ar-SA" sz="2800" dirty="0">
                <a:effectLst/>
                <a:latin typeface="B Lotus" panose="00000400000000000000" pitchFamily="2" charset="-78"/>
                <a:ea typeface="Calibri" panose="020F0502020204030204" pitchFamily="34" charset="0"/>
                <a:cs typeface="B Lotus" panose="00000400000000000000" pitchFamily="2" charset="-78"/>
              </a:rPr>
              <a:t>، حدود </a:t>
            </a:r>
            <a:r>
              <a:rPr lang="fa-IR" sz="2800" b="1" dirty="0">
                <a:effectLst/>
                <a:latin typeface="B Lotus" panose="00000400000000000000" pitchFamily="2" charset="-78"/>
                <a:ea typeface="Calibri" panose="020F0502020204030204" pitchFamily="34" charset="0"/>
                <a:cs typeface="B Lotus" panose="00000400000000000000" pitchFamily="2" charset="-78"/>
              </a:rPr>
              <a:t>۸۶.۸</a:t>
            </a:r>
            <a:r>
              <a:rPr lang="fa-IR" sz="2800" b="1" dirty="0">
                <a:effectLst/>
                <a:ea typeface="Calibri" panose="020F0502020204030204" pitchFamily="34" charset="0"/>
                <a:cs typeface="B Lotus" panose="00000400000000000000" pitchFamily="2" charset="-78"/>
              </a:rPr>
              <a:t>٪</a:t>
            </a:r>
            <a:r>
              <a:rPr lang="fa-IR" sz="2800" b="1" dirty="0">
                <a:effectLst/>
                <a:latin typeface="B Lotus" panose="00000400000000000000" pitchFamily="2" charset="-78"/>
                <a:ea typeface="Calibri" panose="020F0502020204030204" pitchFamily="34" charset="0"/>
                <a:cs typeface="B Lotus" panose="00000400000000000000" pitchFamily="2" charset="-78"/>
              </a:rPr>
              <a:t> </a:t>
            </a:r>
            <a:r>
              <a:rPr lang="ar-SA" sz="2800" b="1" dirty="0">
                <a:effectLst/>
                <a:latin typeface="B Lotus" panose="00000400000000000000" pitchFamily="2" charset="-78"/>
                <a:ea typeface="Calibri" panose="020F0502020204030204" pitchFamily="34" charset="0"/>
                <a:cs typeface="B Lotus" panose="00000400000000000000" pitchFamily="2" charset="-78"/>
              </a:rPr>
              <a:t>از جمعیت </a:t>
            </a:r>
            <a:r>
              <a:rPr lang="fa-IR" sz="2800" b="1" dirty="0">
                <a:effectLst/>
                <a:latin typeface="B Lotus" panose="00000400000000000000" pitchFamily="2" charset="-78"/>
                <a:ea typeface="Calibri" panose="020F0502020204030204" pitchFamily="34" charset="0"/>
                <a:cs typeface="B Lotus" panose="00000400000000000000" pitchFamily="2" charset="-78"/>
              </a:rPr>
              <a:t>۹.۳</a:t>
            </a:r>
            <a:r>
              <a:rPr lang="ar-SA" sz="2800" b="1" dirty="0">
                <a:effectLst/>
                <a:latin typeface="B Lotus" panose="00000400000000000000" pitchFamily="2" charset="-78"/>
                <a:ea typeface="Calibri" panose="020F0502020204030204" pitchFamily="34" charset="0"/>
                <a:cs typeface="B Lotus" panose="00000400000000000000" pitchFamily="2" charset="-78"/>
              </a:rPr>
              <a:t> میلیاردی جهان</a:t>
            </a:r>
            <a:r>
              <a:rPr lang="ar-SA" sz="2800" dirty="0">
                <a:effectLst/>
                <a:latin typeface="B Lotus" panose="00000400000000000000" pitchFamily="2" charset="-78"/>
                <a:ea typeface="Calibri" panose="020F0502020204030204" pitchFamily="34" charset="0"/>
                <a:cs typeface="B Lotus" panose="00000400000000000000" pitchFamily="2" charset="-78"/>
              </a:rPr>
              <a:t> دارای نوعی وابستگی دینی یا معنوی خواهند بود. هر سنت دینی دارای جهان‌بینی خاص خود و دیدگاهی ویژه نسبت به انسان است و به پیروانش می‌آموزد که چگونه بر اساس ارزش‌های معنوی زندگی کنند</a:t>
            </a:r>
            <a:r>
              <a:rPr lang="en-ZW" sz="2800" dirty="0">
                <a:effectLst/>
                <a:latin typeface="B Lotus" panose="00000400000000000000" pitchFamily="2" charset="-78"/>
                <a:ea typeface="Calibri" panose="020F0502020204030204" pitchFamily="34" charset="0"/>
                <a:cs typeface="B Lotus" panose="00000400000000000000" pitchFamily="2" charset="-78"/>
              </a:rPr>
              <a:t>.</a:t>
            </a:r>
            <a:endParaRPr lang="fa-IR" sz="2800" dirty="0">
              <a:effectLst/>
              <a:latin typeface="Times New Roman" panose="02020603050405020304" pitchFamily="18" charset="0"/>
              <a:ea typeface="Times New Roman" panose="02020603050405020304" pitchFamily="18" charset="0"/>
              <a:cs typeface="B Lotus" panose="00000400000000000000" pitchFamily="2" charset="-78"/>
            </a:endParaRPr>
          </a:p>
          <a:p>
            <a:pPr algn="r" rtl="1"/>
            <a:endParaRPr lang="fa-IR" sz="2800" dirty="0">
              <a:latin typeface="Times New Roman" panose="02020603050405020304" pitchFamily="18" charset="0"/>
              <a:ea typeface="Times New Roman" panose="02020603050405020304" pitchFamily="18" charset="0"/>
              <a:cs typeface="B Lotus" panose="00000400000000000000" pitchFamily="2" charset="-78"/>
            </a:endParaRPr>
          </a:p>
          <a:p>
            <a:pPr algn="r" rtl="1"/>
            <a:r>
              <a:rPr lang="ar-SA" sz="2800" dirty="0">
                <a:effectLst/>
                <a:latin typeface="B Lotus" panose="00000400000000000000" pitchFamily="2" charset="-78"/>
                <a:ea typeface="Calibri" panose="020F0502020204030204" pitchFamily="34" charset="0"/>
                <a:cs typeface="B Lotus" panose="00000400000000000000" pitchFamily="2" charset="-78"/>
              </a:rPr>
              <a:t>از اواخر قرن گذشته، توجه به </a:t>
            </a:r>
            <a:r>
              <a:rPr lang="ar-SA" sz="2800" b="1" dirty="0">
                <a:effectLst/>
                <a:latin typeface="B Lotus" panose="00000400000000000000" pitchFamily="2" charset="-78"/>
                <a:ea typeface="Calibri" panose="020F0502020204030204" pitchFamily="34" charset="0"/>
                <a:cs typeface="B Lotus" panose="00000400000000000000" pitchFamily="2" charset="-78"/>
              </a:rPr>
              <a:t>بُعد وجودی انسان و رنج او</a:t>
            </a:r>
            <a:r>
              <a:rPr lang="en-ZW" sz="2800" dirty="0">
                <a:effectLst/>
                <a:latin typeface="B Lotus" panose="00000400000000000000" pitchFamily="2" charset="-78"/>
                <a:ea typeface="Calibri" panose="020F0502020204030204" pitchFamily="34" charset="0"/>
                <a:cs typeface="B Lotus" panose="00000400000000000000" pitchFamily="2" charset="-78"/>
              </a:rPr>
              <a:t>—</a:t>
            </a:r>
            <a:r>
              <a:rPr lang="ar-SA" sz="2800" dirty="0">
                <a:effectLst/>
                <a:latin typeface="B Lotus" panose="00000400000000000000" pitchFamily="2" charset="-78"/>
                <a:ea typeface="Calibri" panose="020F0502020204030204" pitchFamily="34" charset="0"/>
                <a:cs typeface="B Lotus" panose="00000400000000000000" pitchFamily="2" charset="-78"/>
              </a:rPr>
              <a:t>و به‌تبع آن، جهان‌بینی‌های دینی یا معنوی بیماران</a:t>
            </a:r>
            <a:r>
              <a:rPr lang="ar-SA" sz="2800" dirty="0">
                <a:effectLst/>
                <a:ea typeface="Calibri" panose="020F0502020204030204" pitchFamily="34" charset="0"/>
                <a:cs typeface="B Lotus" panose="00000400000000000000" pitchFamily="2" charset="-78"/>
              </a:rPr>
              <a:t>—</a:t>
            </a:r>
            <a:r>
              <a:rPr lang="ar-SA" sz="2800" dirty="0">
                <a:effectLst/>
                <a:latin typeface="B Lotus" panose="00000400000000000000" pitchFamily="2" charset="-78"/>
                <a:ea typeface="Calibri" panose="020F0502020204030204" pitchFamily="34" charset="0"/>
                <a:cs typeface="B Lotus" panose="00000400000000000000" pitchFamily="2" charset="-78"/>
              </a:rPr>
              <a:t>در درمان‌های بالینی به‌شکل قابل‌توجهی افزایش یافته است</a:t>
            </a:r>
            <a:r>
              <a:rPr lang="en-ZW" sz="2800" dirty="0">
                <a:effectLst/>
                <a:latin typeface="B Lotus" panose="00000400000000000000" pitchFamily="2" charset="-78"/>
                <a:ea typeface="Calibri" panose="020F0502020204030204" pitchFamily="34" charset="0"/>
                <a:cs typeface="B Lotus" panose="00000400000000000000" pitchFamily="2" charset="-78"/>
              </a:rPr>
              <a:t>). </a:t>
            </a:r>
            <a:r>
              <a:rPr lang="ar-SA" sz="2800" dirty="0">
                <a:effectLst/>
                <a:latin typeface="B Lotus" panose="00000400000000000000" pitchFamily="2" charset="-78"/>
                <a:ea typeface="Calibri" panose="020F0502020204030204" pitchFamily="34" charset="0"/>
                <a:cs typeface="B Lotus" panose="00000400000000000000" pitchFamily="2" charset="-78"/>
              </a:rPr>
              <a:t>انجمن روان‌شناسی آمریکا</a:t>
            </a:r>
            <a:r>
              <a:rPr lang="en-ZW" sz="2800" dirty="0">
                <a:effectLst/>
                <a:latin typeface="B Lotus" panose="00000400000000000000" pitchFamily="2" charset="-78"/>
                <a:ea typeface="Calibri" panose="020F0502020204030204" pitchFamily="34" charset="0"/>
                <a:cs typeface="B Lotus" panose="00000400000000000000" pitchFamily="2" charset="-78"/>
              </a:rPr>
              <a:t> </a:t>
            </a:r>
            <a:r>
              <a:rPr lang="ar-SA" sz="2800" dirty="0">
                <a:effectLst/>
                <a:latin typeface="B Lotus" panose="00000400000000000000" pitchFamily="2" charset="-78"/>
                <a:ea typeface="Calibri" panose="020F0502020204030204" pitchFamily="34" charset="0"/>
                <a:cs typeface="B Lotus" panose="00000400000000000000" pitchFamily="2" charset="-78"/>
              </a:rPr>
              <a:t>رهنمودهایی برای برخورد با مسائل فرهنگی، دینی و معنوی در درمان تدوین کرده است </a:t>
            </a:r>
            <a:endParaRPr lang="fa-IR" sz="2800" dirty="0">
              <a:latin typeface="Times New Roman" panose="02020603050405020304" pitchFamily="18" charset="0"/>
              <a:ea typeface="Times New Roman" panose="02020603050405020304" pitchFamily="18" charset="0"/>
              <a:cs typeface="B Lotus" panose="00000400000000000000" pitchFamily="2" charset="-78"/>
            </a:endParaRPr>
          </a:p>
        </p:txBody>
      </p:sp>
    </p:spTree>
    <p:extLst>
      <p:ext uri="{BB962C8B-B14F-4D97-AF65-F5344CB8AC3E}">
        <p14:creationId xmlns:p14="http://schemas.microsoft.com/office/powerpoint/2010/main" val="31893500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F7BD4-2EC6-4430-B075-F6BE38F65CD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29C39A0-C1D2-48B3-A4DD-41A513458D02}"/>
              </a:ext>
            </a:extLst>
          </p:cNvPr>
          <p:cNvSpPr>
            <a:spLocks noGrp="1"/>
          </p:cNvSpPr>
          <p:nvPr>
            <p:ph idx="1"/>
          </p:nvPr>
        </p:nvSpPr>
        <p:spPr>
          <a:xfrm>
            <a:off x="677334" y="942535"/>
            <a:ext cx="8596668" cy="5098827"/>
          </a:xfrm>
        </p:spPr>
        <p:txBody>
          <a:bodyPr>
            <a:normAutofit/>
          </a:bodyPr>
          <a:lstStyle/>
          <a:p>
            <a:pPr algn="r" rtl="1"/>
            <a:endParaRPr lang="fa-IR" sz="2000" dirty="0">
              <a:effectLst/>
              <a:latin typeface="Times New Roman" panose="02020603050405020304" pitchFamily="18" charset="0"/>
              <a:ea typeface="Times New Roman" panose="02020603050405020304" pitchFamily="18" charset="0"/>
              <a:cs typeface="B Lotus" panose="00000400000000000000" pitchFamily="2" charset="-78"/>
            </a:endParaRPr>
          </a:p>
          <a:p>
            <a:pPr algn="r" rtl="1"/>
            <a:r>
              <a:rPr lang="ar-SA" sz="2000" dirty="0">
                <a:effectLst/>
                <a:latin typeface="Times New Roman" panose="02020603050405020304" pitchFamily="18" charset="0"/>
                <a:ea typeface="Times New Roman" panose="02020603050405020304" pitchFamily="18" charset="0"/>
                <a:cs typeface="B Lotus" panose="00000400000000000000" pitchFamily="2" charset="-78"/>
              </a:rPr>
              <a:t>در همین راستا، رویکردهای </a:t>
            </a:r>
            <a:r>
              <a:rPr lang="ar-SA" sz="2000" b="1" dirty="0">
                <a:effectLst/>
                <a:latin typeface="Times New Roman" panose="02020603050405020304" pitchFamily="18" charset="0"/>
                <a:ea typeface="Times New Roman" panose="02020603050405020304" pitchFamily="18" charset="0"/>
                <a:cs typeface="B Lotus" panose="00000400000000000000" pitchFamily="2" charset="-78"/>
              </a:rPr>
              <a:t>درمانی تلفیقی مبتنی بر دین و معنویت</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 توسعه یافته‌اند که جستجوی فعالانه برای «امر مقدس» را دربرمی‌گیرند و نشان می‌دهند که این جستجو چگونه در کنار آمدن فرد با بیماری روانی تأثیر دارد</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 (Pargament</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 </a:t>
            </a:r>
            <a:r>
              <a:rPr lang="fa-IR" sz="2000" dirty="0">
                <a:effectLst/>
                <a:latin typeface="Times New Roman" panose="02020603050405020304" pitchFamily="18" charset="0"/>
                <a:ea typeface="Times New Roman" panose="02020603050405020304" pitchFamily="18" charset="0"/>
                <a:cs typeface="B Lotus" panose="00000400000000000000" pitchFamily="2" charset="-78"/>
              </a:rPr>
              <a:t>۲۰۰۷</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 Richards &amp; Bergin</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 </a:t>
            </a:r>
            <a:r>
              <a:rPr lang="fa-IR" sz="2000" dirty="0">
                <a:effectLst/>
                <a:latin typeface="Times New Roman" panose="02020603050405020304" pitchFamily="18" charset="0"/>
                <a:ea typeface="Times New Roman" panose="02020603050405020304" pitchFamily="18" charset="0"/>
                <a:cs typeface="B Lotus" panose="00000400000000000000" pitchFamily="2" charset="-78"/>
              </a:rPr>
              <a:t>۲۰۰۵</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این درمان‌ها از واژگانی استفاده می‌کنند که در روان‌درمانی سنتی رایج نیستند و بر مفاهیمی چون </a:t>
            </a:r>
            <a:r>
              <a:rPr lang="ar-SA" sz="2000" b="1" dirty="0">
                <a:effectLst/>
                <a:latin typeface="Times New Roman" panose="02020603050405020304" pitchFamily="18" charset="0"/>
                <a:ea typeface="Times New Roman" panose="02020603050405020304" pitchFamily="18" charset="0"/>
                <a:cs typeface="B Lotus" panose="00000400000000000000" pitchFamily="2" charset="-78"/>
              </a:rPr>
              <a:t>امید، پذیرش و بخشش</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 تأکید ویژه‌ای دارند. در این چارچوب </a:t>
            </a:r>
            <a:r>
              <a:rPr lang="ar-SA" sz="2000" b="1" dirty="0">
                <a:effectLst/>
                <a:latin typeface="Times New Roman" panose="02020603050405020304" pitchFamily="18" charset="0"/>
                <a:ea typeface="Times New Roman" panose="02020603050405020304" pitchFamily="18" charset="0"/>
                <a:cs typeface="B Lotus" panose="00000400000000000000" pitchFamily="2" charset="-78"/>
              </a:rPr>
              <a:t>کل‌نگر</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 که به سؤالات وجودی، متعالی و معناپردازانه توجه دارد، اختلالات روانی درمان می‌شوند و با بیماران مواجهه‌ای عمیق‌تر صورت می‌گیرد</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2000" dirty="0" err="1">
                <a:effectLst/>
                <a:latin typeface="Times New Roman" panose="02020603050405020304" pitchFamily="18" charset="0"/>
                <a:ea typeface="Times New Roman" panose="02020603050405020304" pitchFamily="18" charset="0"/>
                <a:cs typeface="B Lotus" panose="00000400000000000000" pitchFamily="2" charset="-78"/>
              </a:rPr>
              <a:t>Glas</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 </a:t>
            </a:r>
            <a:r>
              <a:rPr lang="fa-IR" sz="2000" dirty="0">
                <a:effectLst/>
                <a:latin typeface="Times New Roman" panose="02020603050405020304" pitchFamily="18" charset="0"/>
                <a:ea typeface="Times New Roman" panose="02020603050405020304" pitchFamily="18" charset="0"/>
                <a:cs typeface="B Lotus" panose="00000400000000000000" pitchFamily="2" charset="-78"/>
              </a:rPr>
              <a:t>۲۰۲۱</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a:t>
            </a:r>
          </a:p>
          <a:p>
            <a:pPr algn="r" rtl="1"/>
            <a:endParaRPr lang="fa-IR" sz="2000" dirty="0">
              <a:latin typeface="Times New Roman" panose="02020603050405020304" pitchFamily="18" charset="0"/>
              <a:ea typeface="Times New Roman" panose="02020603050405020304" pitchFamily="18" charset="0"/>
              <a:cs typeface="B Lotus" panose="00000400000000000000" pitchFamily="2" charset="-78"/>
            </a:endParaRPr>
          </a:p>
          <a:p>
            <a:pPr algn="r" rtl="1"/>
            <a:endParaRPr lang="fa-IR" sz="2000" dirty="0">
              <a:latin typeface="Times New Roman" panose="02020603050405020304" pitchFamily="18" charset="0"/>
              <a:ea typeface="Times New Roman" panose="02020603050405020304" pitchFamily="18" charset="0"/>
              <a:cs typeface="B Lotus" panose="00000400000000000000" pitchFamily="2" charset="-78"/>
            </a:endParaRPr>
          </a:p>
          <a:p>
            <a:pPr algn="r" rtl="1"/>
            <a:r>
              <a:rPr lang="ar-SA" sz="2000" dirty="0">
                <a:effectLst/>
                <a:latin typeface="Times New Roman" panose="02020603050405020304" pitchFamily="18" charset="0"/>
                <a:ea typeface="Times New Roman" panose="02020603050405020304" pitchFamily="18" charset="0"/>
                <a:cs typeface="B Lotus" panose="00000400000000000000" pitchFamily="2" charset="-78"/>
              </a:rPr>
              <a:t>در این نوشتار، تمرکز ما بر درمان‌های روان‌درمانی‌ای است که با بهره‌گیری از منابع دینی یا معنوی و با ارتباط به بُعد متعالی و جستجوی امر مقدس، در پی ارتقاء سلامت روانی بیماران هستند</a:t>
            </a:r>
            <a:endParaRPr lang="en-US" sz="2000" dirty="0">
              <a:cs typeface="B Lotus" panose="00000400000000000000" pitchFamily="2" charset="-78"/>
            </a:endParaRPr>
          </a:p>
          <a:p>
            <a:endParaRPr lang="en-US" sz="2000" dirty="0">
              <a:cs typeface="B Lotus" panose="00000400000000000000" pitchFamily="2" charset="-78"/>
            </a:endParaRPr>
          </a:p>
        </p:txBody>
      </p:sp>
    </p:spTree>
    <p:extLst>
      <p:ext uri="{BB962C8B-B14F-4D97-AF65-F5344CB8AC3E}">
        <p14:creationId xmlns:p14="http://schemas.microsoft.com/office/powerpoint/2010/main" val="3193623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80143-14F7-41A3-9A70-B56B41BC2EB6}"/>
              </a:ext>
            </a:extLst>
          </p:cNvPr>
          <p:cNvSpPr>
            <a:spLocks noGrp="1"/>
          </p:cNvSpPr>
          <p:nvPr>
            <p:ph type="title"/>
          </p:nvPr>
        </p:nvSpPr>
        <p:spPr/>
        <p:txBody>
          <a:bodyPr>
            <a:normAutofit/>
          </a:bodyPr>
          <a:lstStyle/>
          <a:p>
            <a:pPr algn="ctr"/>
            <a:r>
              <a:rPr lang="fa-IR" sz="4000" dirty="0"/>
              <a:t>نکات مثبت</a:t>
            </a:r>
            <a:endParaRPr lang="en-US" sz="4000" dirty="0"/>
          </a:p>
        </p:txBody>
      </p:sp>
      <p:sp>
        <p:nvSpPr>
          <p:cNvPr id="3" name="Content Placeholder 2">
            <a:extLst>
              <a:ext uri="{FF2B5EF4-FFF2-40B4-BE49-F238E27FC236}">
                <a16:creationId xmlns:a16="http://schemas.microsoft.com/office/drawing/2014/main" id="{032E4E5D-FF52-4FF9-8F06-EACDD5206ED5}"/>
              </a:ext>
            </a:extLst>
          </p:cNvPr>
          <p:cNvSpPr>
            <a:spLocks noGrp="1"/>
          </p:cNvSpPr>
          <p:nvPr>
            <p:ph idx="1"/>
          </p:nvPr>
        </p:nvSpPr>
        <p:spPr>
          <a:xfrm>
            <a:off x="677334" y="1364566"/>
            <a:ext cx="8596668" cy="5050301"/>
          </a:xfrm>
        </p:spPr>
        <p:txBody>
          <a:bodyPr>
            <a:noAutofit/>
          </a:bodyPr>
          <a:lstStyle/>
          <a:p>
            <a:pPr algn="r" rtl="1"/>
            <a:r>
              <a:rPr lang="fa-IR" sz="1400" dirty="0"/>
              <a:t>این مقاله چندین نقطه قوت مهم دارد که آن را به یک منبع ارزشمند در بررسی تأثیر درمان‌های مبتنی بر دین و معنویت در روان‌درمانی تبدیل می‌کند:</a:t>
            </a:r>
          </a:p>
          <a:p>
            <a:pPr algn="r" rtl="1"/>
            <a:endParaRPr lang="fa-IR" sz="1400" dirty="0"/>
          </a:p>
          <a:p>
            <a:pPr algn="r" rtl="1"/>
            <a:r>
              <a:rPr lang="fa-IR" sz="1400" dirty="0"/>
              <a:t>### ۱. روش‌شناسی دقیق و سخت‌گیرانه  </a:t>
            </a:r>
          </a:p>
          <a:p>
            <a:pPr algn="r" rtl="1"/>
            <a:r>
              <a:rPr lang="fa-IR" sz="1400" dirty="0"/>
              <a:t>- استفاده از فراتحلیل چندسطحی که امکان بررسی دقیق‌تر اثرات درمان را فراهم می‌کند.  </a:t>
            </a:r>
          </a:p>
          <a:p>
            <a:pPr algn="r" rtl="1"/>
            <a:r>
              <a:rPr lang="fa-IR" sz="1400" dirty="0"/>
              <a:t>- انتخاب فقط مطالعات کنترل‌شده تصادفی (</a:t>
            </a:r>
            <a:r>
              <a:rPr lang="en-US" sz="1400" dirty="0"/>
              <a:t>RCTs) </a:t>
            </a:r>
            <a:r>
              <a:rPr lang="fa-IR" sz="1400" dirty="0"/>
              <a:t>که بالاترین سطح شواهد در تحقیقات تجربی محسوب می‌شود.  </a:t>
            </a:r>
          </a:p>
          <a:p>
            <a:pPr algn="r" rtl="1"/>
            <a:r>
              <a:rPr lang="fa-IR" sz="1400" dirty="0"/>
              <a:t>- به‌کارگیری معیارهای ورود و خروج سخت‌گیرانه برای افزایش همگنی داده‌ها.  </a:t>
            </a:r>
          </a:p>
          <a:p>
            <a:pPr algn="r" rtl="1"/>
            <a:endParaRPr lang="fa-IR" sz="1400" dirty="0"/>
          </a:p>
          <a:p>
            <a:pPr algn="r" rtl="1"/>
            <a:r>
              <a:rPr lang="fa-IR" sz="1400" dirty="0"/>
              <a:t>### ۲. بررسی گسترده اثرات درمانی  </a:t>
            </a:r>
          </a:p>
          <a:p>
            <a:pPr algn="r" rtl="1"/>
            <a:r>
              <a:rPr lang="fa-IR" sz="1400" dirty="0"/>
              <a:t>- تحلیل هم‌زمان علائم روان‌شناختی و عملکرد کلی بیماران، به‌جای تمرکز صرف بر کاهش علائم بیماری.  </a:t>
            </a:r>
          </a:p>
          <a:p>
            <a:pPr algn="r" rtl="1"/>
            <a:r>
              <a:rPr lang="fa-IR" sz="1400" dirty="0"/>
              <a:t>- ارائه نتایج هم برای پایان درمان و هم برای دوره پیگیری، که به بررسی پایداری اثرات کمک می‌کند.  </a:t>
            </a:r>
          </a:p>
          <a:p>
            <a:pPr algn="r" rtl="1"/>
            <a:endParaRPr lang="fa-IR" sz="1400" dirty="0"/>
          </a:p>
          <a:p>
            <a:pPr algn="r" rtl="1"/>
            <a:r>
              <a:rPr lang="fa-IR" sz="1400" dirty="0"/>
              <a:t>### ۳. توجه به زمینه فردی و فرهنگی  </a:t>
            </a:r>
          </a:p>
          <a:p>
            <a:pPr algn="r" rtl="1"/>
            <a:r>
              <a:rPr lang="fa-IR" sz="1400" dirty="0"/>
              <a:t>- تأکید بر درمان‌های شخصی‌سازی‌شده برای بیماران با وابستگی مذهبی و معنوی قوی.  </a:t>
            </a:r>
          </a:p>
          <a:p>
            <a:pPr algn="r" rtl="1"/>
            <a:r>
              <a:rPr lang="fa-IR" sz="1400" dirty="0"/>
              <a:t>- بررسی تأثیر انواع سنت‌های مذهبی (اسلام، مسیحیت، بودیسم، تائوئیسم) بر روان‌درمانی. </a:t>
            </a:r>
            <a:endParaRPr lang="en-US" sz="1400" dirty="0"/>
          </a:p>
        </p:txBody>
      </p:sp>
    </p:spTree>
    <p:extLst>
      <p:ext uri="{BB962C8B-B14F-4D97-AF65-F5344CB8AC3E}">
        <p14:creationId xmlns:p14="http://schemas.microsoft.com/office/powerpoint/2010/main" val="1480565679"/>
      </p:ext>
    </p:extLst>
  </p:cSld>
  <p:clrMapOvr>
    <a:masterClrMapping/>
  </p:clrMapOvr>
  <p:transition spd="slow">
    <p:push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C63A2-E4C3-4938-9AEA-E18C395B3AC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14F3A6F-961E-4026-89DA-F8BCBB5B687A}"/>
              </a:ext>
            </a:extLst>
          </p:cNvPr>
          <p:cNvSpPr>
            <a:spLocks noGrp="1"/>
          </p:cNvSpPr>
          <p:nvPr>
            <p:ph idx="1"/>
          </p:nvPr>
        </p:nvSpPr>
        <p:spPr>
          <a:xfrm>
            <a:off x="677334" y="858129"/>
            <a:ext cx="8596668" cy="5183233"/>
          </a:xfrm>
        </p:spPr>
        <p:txBody>
          <a:bodyPr>
            <a:normAutofit lnSpcReduction="10000"/>
          </a:bodyPr>
          <a:lstStyle/>
          <a:p>
            <a:pPr algn="r" rtl="1"/>
            <a:r>
              <a:rPr lang="fa-IR" dirty="0"/>
              <a:t>### ۴. تحلیل متغیرهای تعدیل‌کننده  </a:t>
            </a:r>
          </a:p>
          <a:p>
            <a:pPr algn="r" rtl="1"/>
            <a:r>
              <a:rPr lang="fa-IR" dirty="0"/>
              <a:t>- بررسی نوع مقایسه درمانی (مثلاً درمان مذهبی در کنار درمان استاندارد یا جایگزین کامل آن).  </a:t>
            </a:r>
          </a:p>
          <a:p>
            <a:pPr algn="r" rtl="1"/>
            <a:r>
              <a:rPr lang="fa-IR" dirty="0"/>
              <a:t>- ارزیابی تأثیر نوع اختلال روانی بر نتایج درمان، که نشان داد درمان‌های معنوی به‌ویژه برای افسردگی مفید هستند.  </a:t>
            </a:r>
          </a:p>
          <a:p>
            <a:pPr algn="r" rtl="1"/>
            <a:endParaRPr lang="fa-IR" dirty="0"/>
          </a:p>
          <a:p>
            <a:pPr algn="r" rtl="1"/>
            <a:r>
              <a:rPr lang="fa-IR" dirty="0"/>
              <a:t>### ۵. بررسی سوگیری‌های انتشار  </a:t>
            </a:r>
          </a:p>
          <a:p>
            <a:pPr algn="r" rtl="1"/>
            <a:r>
              <a:rPr lang="fa-IR" dirty="0"/>
              <a:t>- استفاده از آزمون‌های آماری متعدد برای بررسی اینکه آیا نتایج تحت‌تأثیر سوگیری انتشار قرار گرفته‌اند یا خیر.  </a:t>
            </a:r>
          </a:p>
          <a:p>
            <a:pPr algn="r" rtl="1"/>
            <a:r>
              <a:rPr lang="fa-IR" dirty="0"/>
              <a:t>- ارائه پیش‌بینی نتایج درمانی برای بیماران آینده بر اساس تحلیل آماری.  </a:t>
            </a:r>
          </a:p>
          <a:p>
            <a:pPr algn="r" rtl="1"/>
            <a:endParaRPr lang="fa-IR" dirty="0"/>
          </a:p>
          <a:p>
            <a:pPr algn="r" rtl="1"/>
            <a:r>
              <a:rPr lang="fa-IR" dirty="0"/>
              <a:t>جمع‌بندی:  </a:t>
            </a:r>
          </a:p>
          <a:p>
            <a:pPr algn="r" rtl="1"/>
            <a:r>
              <a:rPr lang="fa-IR" dirty="0"/>
              <a:t>این مقاله با استفاده از یک رویکرد علمی، دقیق و جامع نشان می‌دهد که درمان‌های مبتنی بر دین و معنویت می‌توانند اثرات مثبت قابل‌توجهی در سلامت روان افراد داشته باشند، به‌ویژه در حوزه افسردگی.</a:t>
            </a:r>
            <a:endParaRPr lang="en-US" dirty="0"/>
          </a:p>
        </p:txBody>
      </p:sp>
    </p:spTree>
    <p:extLst>
      <p:ext uri="{BB962C8B-B14F-4D97-AF65-F5344CB8AC3E}">
        <p14:creationId xmlns:p14="http://schemas.microsoft.com/office/powerpoint/2010/main" val="764654507"/>
      </p:ext>
    </p:extLst>
  </p:cSld>
  <p:clrMapOvr>
    <a:masterClrMapping/>
  </p:clrMapOvr>
  <p:transition spd="slow">
    <p:push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CDF45-864D-4F18-AF86-F43EBE9D836B}"/>
              </a:ext>
            </a:extLst>
          </p:cNvPr>
          <p:cNvSpPr>
            <a:spLocks noGrp="1"/>
          </p:cNvSpPr>
          <p:nvPr>
            <p:ph type="title"/>
          </p:nvPr>
        </p:nvSpPr>
        <p:spPr/>
        <p:txBody>
          <a:bodyPr/>
          <a:lstStyle/>
          <a:p>
            <a:pPr algn="ctr"/>
            <a:r>
              <a:rPr lang="fa-IR" dirty="0"/>
              <a:t>نکات منفی</a:t>
            </a:r>
            <a:endParaRPr lang="en-US" dirty="0"/>
          </a:p>
        </p:txBody>
      </p:sp>
      <p:sp>
        <p:nvSpPr>
          <p:cNvPr id="3" name="Content Placeholder 2">
            <a:extLst>
              <a:ext uri="{FF2B5EF4-FFF2-40B4-BE49-F238E27FC236}">
                <a16:creationId xmlns:a16="http://schemas.microsoft.com/office/drawing/2014/main" id="{18A0A07B-12E8-4E8C-83E3-13772E0F39B2}"/>
              </a:ext>
            </a:extLst>
          </p:cNvPr>
          <p:cNvSpPr>
            <a:spLocks noGrp="1"/>
          </p:cNvSpPr>
          <p:nvPr>
            <p:ph idx="1"/>
          </p:nvPr>
        </p:nvSpPr>
        <p:spPr>
          <a:xfrm>
            <a:off x="677334" y="1434905"/>
            <a:ext cx="8596668" cy="4606457"/>
          </a:xfrm>
        </p:spPr>
        <p:txBody>
          <a:bodyPr>
            <a:normAutofit lnSpcReduction="10000"/>
          </a:bodyPr>
          <a:lstStyle/>
          <a:p>
            <a:pPr algn="r" rtl="1"/>
            <a:r>
              <a:rPr lang="fa-IR" dirty="0"/>
              <a:t>این مقاله به عنوان یک متاآنالیز سطح بالا، تلاش کرده تا ارزیابی جامعی از درمان‌های مبتنی بر دین و معنویت (</a:t>
            </a:r>
            <a:r>
              <a:rPr lang="en-US" dirty="0"/>
              <a:t>R/S) </a:t>
            </a:r>
            <a:r>
              <a:rPr lang="fa-IR" dirty="0"/>
              <a:t>ارائه دهد، اما مانند هر مطالعه علمی، برخی محدودیت‌ها دارد. برخی از نقاط ضعف آن عبارتند از:</a:t>
            </a:r>
          </a:p>
          <a:p>
            <a:pPr algn="r" rtl="1"/>
            <a:endParaRPr lang="fa-IR" dirty="0"/>
          </a:p>
          <a:p>
            <a:pPr algn="r" rtl="1"/>
            <a:r>
              <a:rPr lang="fa-IR" dirty="0"/>
              <a:t>1. انتخاب مطالعات و سوگیری انتشار – مقاله تأکید دارد که تنها کارآزمایی‌های تصادفی کنترل‌شده (</a:t>
            </a:r>
            <a:r>
              <a:rPr lang="en-US" dirty="0"/>
              <a:t>RCT) </a:t>
            </a:r>
            <a:r>
              <a:rPr lang="fa-IR" dirty="0"/>
              <a:t>را وارد متا؛نالیز کرده است، اما همچنان احتمال سوگیری انتشار وجود دارد؛ مطالعاتی که نتایج منفی دارند ممکن است منتشر نشده باشند.</a:t>
            </a:r>
          </a:p>
          <a:p>
            <a:pPr algn="r" rtl="1"/>
            <a:endParaRPr lang="fa-IR" dirty="0"/>
          </a:p>
          <a:p>
            <a:pPr algn="r" rtl="1"/>
            <a:r>
              <a:rPr lang="fa-IR" dirty="0"/>
              <a:t>2. کیفیت متغیر مطالعات اولیه – میانگین کیفیت روش‌شناسی مطالعات واردشده در تحلیل در سطح "نسبتاً ضعیف" ارزیابی شده است، که ممکن است بر اعتبار نتایج تأثیر بگذارد.</a:t>
            </a:r>
          </a:p>
          <a:p>
            <a:pPr algn="r" rtl="1"/>
            <a:endParaRPr lang="fa-IR" dirty="0"/>
          </a:p>
          <a:p>
            <a:pPr algn="r" rtl="1"/>
            <a:r>
              <a:rPr lang="fa-IR" dirty="0"/>
              <a:t>3. عدم بررسی مکانیسم‌های تغییر – مقاله نشان می‌دهد که درمان‌های معنوی مؤثرتر هستند، اما توضیح دقیقی در مورد اینکه چگونه این درمان‌ها بر بهبود بیمار تأثیر می‌گذارند، ارائه نمی‌دهد.</a:t>
            </a:r>
            <a:endParaRPr lang="en-US" dirty="0"/>
          </a:p>
        </p:txBody>
      </p:sp>
    </p:spTree>
    <p:extLst>
      <p:ext uri="{BB962C8B-B14F-4D97-AF65-F5344CB8AC3E}">
        <p14:creationId xmlns:p14="http://schemas.microsoft.com/office/powerpoint/2010/main" val="1045756637"/>
      </p:ext>
    </p:extLst>
  </p:cSld>
  <p:clrMapOvr>
    <a:masterClrMapping/>
  </p:clrMapOvr>
  <p:transition spd="slow">
    <p:push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DBA6F-781D-4FB4-AA33-EC555099501B}"/>
              </a:ext>
            </a:extLst>
          </p:cNvPr>
          <p:cNvSpPr>
            <a:spLocks noGrp="1"/>
          </p:cNvSpPr>
          <p:nvPr>
            <p:ph type="title"/>
          </p:nvPr>
        </p:nvSpPr>
        <p:spPr/>
        <p:txBody>
          <a:bodyPr/>
          <a:lstStyle/>
          <a:p>
            <a:pPr algn="r" rtl="1"/>
            <a:endParaRPr lang="en-US"/>
          </a:p>
        </p:txBody>
      </p:sp>
      <p:sp>
        <p:nvSpPr>
          <p:cNvPr id="3" name="Content Placeholder 2">
            <a:extLst>
              <a:ext uri="{FF2B5EF4-FFF2-40B4-BE49-F238E27FC236}">
                <a16:creationId xmlns:a16="http://schemas.microsoft.com/office/drawing/2014/main" id="{21D2224B-2FDA-44EC-827F-FDE9D29C0B3E}"/>
              </a:ext>
            </a:extLst>
          </p:cNvPr>
          <p:cNvSpPr>
            <a:spLocks noGrp="1"/>
          </p:cNvSpPr>
          <p:nvPr>
            <p:ph idx="1"/>
          </p:nvPr>
        </p:nvSpPr>
        <p:spPr>
          <a:xfrm>
            <a:off x="677334" y="1181687"/>
            <a:ext cx="8596668" cy="4859676"/>
          </a:xfrm>
        </p:spPr>
        <p:txBody>
          <a:bodyPr>
            <a:noAutofit/>
          </a:bodyPr>
          <a:lstStyle/>
          <a:p>
            <a:pPr algn="r" rtl="1"/>
            <a:r>
              <a:rPr lang="fa-IR" sz="1600" dirty="0"/>
              <a:t>4. تنوع زیاد در مداخلات و گروه‌های مقایسه – مطالعه انواع مختلف درمان‌های </a:t>
            </a:r>
            <a:r>
              <a:rPr lang="en-US" sz="1600" dirty="0"/>
              <a:t>R/S </a:t>
            </a:r>
            <a:r>
              <a:rPr lang="fa-IR" sz="1600" dirty="0"/>
              <a:t>را بررسی کرده است، اما تفاوت‌های روش‌شناسی و محتوای مداخلات ممکن است نتایج را تحت تأثیر قرار داده باشند. برخی از درمان‌ها با رویکردهای منسجم‌تر ترکیب شده‌اند، در حالی که برخی دیگر تنها جلسات اضافی معنوی داشته‌اند.</a:t>
            </a:r>
          </a:p>
          <a:p>
            <a:pPr algn="r" rtl="1"/>
            <a:endParaRPr lang="fa-IR" sz="1600" dirty="0"/>
          </a:p>
          <a:p>
            <a:pPr algn="r" rtl="1"/>
            <a:r>
              <a:rPr lang="fa-IR" sz="1600" dirty="0"/>
              <a:t>5. تمرکز بر بیماران مذهبی – نتایج نشان می‌دهند که درمان معنوی برای افراد با وابستگی مذهبی قوی مؤثرتر است، اما میزان تأثیر این نوع درمان برای افراد با اعتقادات کمتر مشخص نیست.</a:t>
            </a:r>
          </a:p>
          <a:p>
            <a:pPr algn="r" rtl="1"/>
            <a:endParaRPr lang="fa-IR" sz="1600" dirty="0"/>
          </a:p>
          <a:p>
            <a:pPr algn="r" rtl="1"/>
            <a:r>
              <a:rPr lang="fa-IR" sz="1600" dirty="0"/>
              <a:t>6. عدم کنترل کامل بر متغیرهای واسطه‌ای – در متاآنالیز، متغیرهایی مانند انگیزه بیمار، سطح معنویت فردی، و تعامل درمانگر با باورهای بیمار بررسی نشده‌اند، که می‌توانند بر نتیجه درمان تأثیر بگذارند.</a:t>
            </a:r>
          </a:p>
          <a:p>
            <a:pPr algn="r" rtl="1"/>
            <a:endParaRPr lang="fa-IR" sz="1600" dirty="0"/>
          </a:p>
          <a:p>
            <a:pPr algn="r" rtl="1"/>
            <a:r>
              <a:rPr lang="fa-IR" sz="1600" dirty="0"/>
              <a:t>این مقاله با وجود این محدودیت‌ها، یافته‌های ارزشمندی ارائه می‌دهد، اما نیاز به تحقیقات بیشتر برای درک مکانیزم‌های تغییر و بررسی کیفیت روش‌شناسی مطالعات اولیه دارد. </a:t>
            </a:r>
            <a:endParaRPr lang="en-US" sz="1600" dirty="0"/>
          </a:p>
        </p:txBody>
      </p:sp>
    </p:spTree>
    <p:extLst>
      <p:ext uri="{BB962C8B-B14F-4D97-AF65-F5344CB8AC3E}">
        <p14:creationId xmlns:p14="http://schemas.microsoft.com/office/powerpoint/2010/main" val="3197767603"/>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13664-AA56-4692-862C-FA1A286EC823}"/>
              </a:ext>
            </a:extLst>
          </p:cNvPr>
          <p:cNvSpPr>
            <a:spLocks noGrp="1"/>
          </p:cNvSpPr>
          <p:nvPr>
            <p:ph type="title"/>
          </p:nvPr>
        </p:nvSpPr>
        <p:spPr/>
        <p:txBody>
          <a:bodyPr>
            <a:normAutofit/>
          </a:bodyPr>
          <a:lstStyle/>
          <a:p>
            <a:pPr algn="ctr"/>
            <a:r>
              <a:rPr lang="en-US" sz="4400" b="1" dirty="0">
                <a:cs typeface="B Lotus" panose="00000400000000000000" pitchFamily="2" charset="-78"/>
              </a:rPr>
              <a:t>📊 </a:t>
            </a:r>
            <a:r>
              <a:rPr lang="fa-IR" sz="4400" b="1" dirty="0">
                <a:cs typeface="B Lotus" panose="00000400000000000000" pitchFamily="2" charset="-78"/>
              </a:rPr>
              <a:t>شاخص‌های علمی و رتبه‌بندی</a:t>
            </a:r>
            <a:br>
              <a:rPr lang="fa-IR" sz="4400" b="1" dirty="0">
                <a:cs typeface="B Lotus" panose="00000400000000000000" pitchFamily="2" charset="-78"/>
              </a:rPr>
            </a:br>
            <a:endParaRPr lang="en-US" dirty="0">
              <a:cs typeface="B Lotus" panose="00000400000000000000" pitchFamily="2" charset="-78"/>
            </a:endParaRPr>
          </a:p>
        </p:txBody>
      </p:sp>
      <p:sp>
        <p:nvSpPr>
          <p:cNvPr id="3" name="Content Placeholder 2">
            <a:extLst>
              <a:ext uri="{FF2B5EF4-FFF2-40B4-BE49-F238E27FC236}">
                <a16:creationId xmlns:a16="http://schemas.microsoft.com/office/drawing/2014/main" id="{0231CB57-421D-4151-B88F-1984DCC1490E}"/>
              </a:ext>
            </a:extLst>
          </p:cNvPr>
          <p:cNvSpPr>
            <a:spLocks noGrp="1"/>
          </p:cNvSpPr>
          <p:nvPr>
            <p:ph idx="1"/>
          </p:nvPr>
        </p:nvSpPr>
        <p:spPr/>
        <p:txBody>
          <a:bodyPr>
            <a:noAutofit/>
          </a:bodyPr>
          <a:lstStyle/>
          <a:p>
            <a:pPr algn="r" rtl="1"/>
            <a:endParaRPr lang="en-US" sz="2000" dirty="0">
              <a:cs typeface="B Lotus" panose="00000400000000000000" pitchFamily="2" charset="-78"/>
            </a:endParaRPr>
          </a:p>
          <a:p>
            <a:pPr algn="r" rtl="1"/>
            <a:endParaRPr lang="fa-IR" sz="2000" b="1" dirty="0">
              <a:cs typeface="B Lotus" panose="00000400000000000000" pitchFamily="2" charset="-78"/>
            </a:endParaRPr>
          </a:p>
          <a:p>
            <a:pPr algn="r" rtl="1"/>
            <a:r>
              <a:rPr lang="fa-IR" sz="2000" b="1" dirty="0">
                <a:cs typeface="B Lotus" panose="00000400000000000000" pitchFamily="2" charset="-78"/>
              </a:rPr>
              <a:t>    ضریب تأثیر (</a:t>
            </a:r>
            <a:r>
              <a:rPr lang="en-US" sz="2000" b="1" dirty="0">
                <a:cs typeface="B Lotus" panose="00000400000000000000" pitchFamily="2" charset="-78"/>
              </a:rPr>
              <a:t>Impact Factor 2023: </a:t>
            </a:r>
            <a:r>
              <a:rPr lang="fa-IR" sz="2000" b="1" dirty="0">
                <a:cs typeface="B Lotus" panose="00000400000000000000" pitchFamily="2" charset="-78"/>
              </a:rPr>
              <a:t>) بر اساس گزارش‌های مختلف، ضریب تأثیر این مجله در سال 2023 حدود 2.6 بوده است.</a:t>
            </a:r>
          </a:p>
          <a:p>
            <a:pPr algn="r" rtl="1"/>
            <a:endParaRPr lang="fa-IR" sz="2000" b="1" dirty="0">
              <a:cs typeface="B Lotus" panose="00000400000000000000" pitchFamily="2" charset="-78"/>
            </a:endParaRPr>
          </a:p>
          <a:p>
            <a:pPr algn="r" rtl="1"/>
            <a:r>
              <a:rPr lang="fa-IR" sz="2000" b="1" dirty="0">
                <a:cs typeface="B Lotus" panose="00000400000000000000" pitchFamily="2" charset="-78"/>
              </a:rPr>
              <a:t>رتبه‌بندی در </a:t>
            </a:r>
            <a:r>
              <a:rPr lang="en-US" sz="2000" b="1" dirty="0">
                <a:cs typeface="B Lotus" panose="00000400000000000000" pitchFamily="2" charset="-78"/>
              </a:rPr>
              <a:t>Web of Science: </a:t>
            </a:r>
            <a:r>
              <a:rPr lang="fa-IR" sz="2000" b="1" dirty="0">
                <a:cs typeface="B Lotus" panose="00000400000000000000" pitchFamily="2" charset="-78"/>
              </a:rPr>
              <a:t>در دسته‌بندی «روان‌شناسی بالینی»، این مجله در چارک دوم (</a:t>
            </a:r>
            <a:r>
              <a:rPr lang="en-US" sz="2000" b="1" dirty="0">
                <a:cs typeface="B Lotus" panose="00000400000000000000" pitchFamily="2" charset="-78"/>
              </a:rPr>
              <a:t>Q2) </a:t>
            </a:r>
            <a:r>
              <a:rPr lang="fa-IR" sz="2000" b="1" dirty="0">
                <a:cs typeface="B Lotus" panose="00000400000000000000" pitchFamily="2" charset="-78"/>
              </a:rPr>
              <a:t>قرار دارد.</a:t>
            </a:r>
          </a:p>
          <a:p>
            <a:pPr algn="r" rtl="1"/>
            <a:endParaRPr lang="en-US" sz="2000" b="1" dirty="0">
              <a:cs typeface="B Lotus" panose="00000400000000000000" pitchFamily="2" charset="-78"/>
            </a:endParaRPr>
          </a:p>
          <a:p>
            <a:pPr algn="r" rtl="1"/>
            <a:r>
              <a:rPr lang="en-US" sz="2000" b="1" dirty="0">
                <a:cs typeface="B Lotus" panose="00000400000000000000" pitchFamily="2" charset="-78"/>
              </a:rPr>
              <a:t>    </a:t>
            </a:r>
            <a:r>
              <a:rPr lang="fa-IR" sz="2000" b="1" dirty="0">
                <a:cs typeface="B Lotus" panose="00000400000000000000" pitchFamily="2" charset="-78"/>
              </a:rPr>
              <a:t>شاخص </a:t>
            </a:r>
            <a:r>
              <a:rPr lang="en-US" sz="2000" b="1" dirty="0">
                <a:cs typeface="B Lotus" panose="00000400000000000000" pitchFamily="2" charset="-78"/>
              </a:rPr>
              <a:t>h-index: </a:t>
            </a:r>
            <a:r>
              <a:rPr lang="fa-IR" sz="2000" b="1" dirty="0">
                <a:cs typeface="B Lotus" panose="00000400000000000000" pitchFamily="2" charset="-78"/>
              </a:rPr>
              <a:t>این مجله دارای </a:t>
            </a:r>
            <a:r>
              <a:rPr lang="en-US" sz="2000" b="1" dirty="0">
                <a:cs typeface="B Lotus" panose="00000400000000000000" pitchFamily="2" charset="-78"/>
              </a:rPr>
              <a:t>h-index </a:t>
            </a:r>
            <a:r>
              <a:rPr lang="fa-IR" sz="2000" b="1" dirty="0">
                <a:cs typeface="B Lotus" panose="00000400000000000000" pitchFamily="2" charset="-78"/>
              </a:rPr>
              <a:t>برابر با 87 است که نشان‌دهنده تأثیرگذاری بالای آن در حوزه پژوهش‌های روان‌درمانی است.</a:t>
            </a:r>
          </a:p>
        </p:txBody>
      </p:sp>
    </p:spTree>
    <p:extLst>
      <p:ext uri="{BB962C8B-B14F-4D97-AF65-F5344CB8AC3E}">
        <p14:creationId xmlns:p14="http://schemas.microsoft.com/office/powerpoint/2010/main" val="1514981843"/>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F7C48-4116-4C2D-A9AE-67BB7CD3BB09}"/>
              </a:ext>
            </a:extLst>
          </p:cNvPr>
          <p:cNvSpPr>
            <a:spLocks noGrp="1"/>
          </p:cNvSpPr>
          <p:nvPr>
            <p:ph type="title"/>
          </p:nvPr>
        </p:nvSpPr>
        <p:spPr/>
        <p:txBody>
          <a:bodyPr/>
          <a:lstStyle/>
          <a:p>
            <a:pPr algn="ctr"/>
            <a:r>
              <a:rPr lang="fa-IR" dirty="0"/>
              <a:t>نویسندگان</a:t>
            </a:r>
            <a:endParaRPr lang="en-US" dirty="0"/>
          </a:p>
        </p:txBody>
      </p:sp>
      <p:sp>
        <p:nvSpPr>
          <p:cNvPr id="3" name="Content Placeholder 2">
            <a:extLst>
              <a:ext uri="{FF2B5EF4-FFF2-40B4-BE49-F238E27FC236}">
                <a16:creationId xmlns:a16="http://schemas.microsoft.com/office/drawing/2014/main" id="{60E6398F-0664-4D96-AB21-8A01935FF1F3}"/>
              </a:ext>
            </a:extLst>
          </p:cNvPr>
          <p:cNvSpPr>
            <a:spLocks noGrp="1"/>
          </p:cNvSpPr>
          <p:nvPr>
            <p:ph idx="1"/>
          </p:nvPr>
        </p:nvSpPr>
        <p:spPr/>
        <p:txBody>
          <a:bodyPr>
            <a:normAutofit/>
          </a:bodyPr>
          <a:lstStyle/>
          <a:p>
            <a:r>
              <a:rPr lang="en-US" sz="2800" b="1" dirty="0">
                <a:cs typeface="B Lotus" panose="00000400000000000000" pitchFamily="2" charset="-78"/>
              </a:rPr>
              <a:t>Annette J. </a:t>
            </a:r>
            <a:r>
              <a:rPr lang="en-US" sz="2800" b="1" dirty="0" err="1">
                <a:cs typeface="B Lotus" panose="00000400000000000000" pitchFamily="2" charset="-78"/>
              </a:rPr>
              <a:t>Bouwhuis</a:t>
            </a:r>
            <a:r>
              <a:rPr lang="en-US" sz="2800" b="1" dirty="0">
                <a:cs typeface="B Lotus" panose="00000400000000000000" pitchFamily="2" charset="-78"/>
              </a:rPr>
              <a:t>-Van </a:t>
            </a:r>
            <a:r>
              <a:rPr lang="en-US" sz="2800" b="1" dirty="0" err="1">
                <a:cs typeface="B Lotus" panose="00000400000000000000" pitchFamily="2" charset="-78"/>
              </a:rPr>
              <a:t>Keulen</a:t>
            </a:r>
            <a:r>
              <a:rPr lang="en-US" sz="2800" b="1" dirty="0">
                <a:cs typeface="B Lotus" panose="00000400000000000000" pitchFamily="2" charset="-78"/>
              </a:rPr>
              <a:t>: </a:t>
            </a:r>
            <a:r>
              <a:rPr lang="fa-IR" sz="2800" b="1" dirty="0">
                <a:cs typeface="B Lotus" panose="00000400000000000000" pitchFamily="2" charset="-78"/>
              </a:rPr>
              <a:t>آنتِه جی. بوف‌هویس-فان کولیْن</a:t>
            </a:r>
          </a:p>
          <a:p>
            <a:r>
              <a:rPr lang="en-US" sz="2800" b="1" dirty="0" err="1">
                <a:cs typeface="B Lotus" panose="00000400000000000000" pitchFamily="2" charset="-78"/>
              </a:rPr>
              <a:t>Jurrijn</a:t>
            </a:r>
            <a:r>
              <a:rPr lang="en-US" sz="2800" b="1" dirty="0">
                <a:cs typeface="B Lotus" panose="00000400000000000000" pitchFamily="2" charset="-78"/>
              </a:rPr>
              <a:t> </a:t>
            </a:r>
            <a:r>
              <a:rPr lang="en-US" sz="2800" b="1" dirty="0" err="1">
                <a:cs typeface="B Lotus" panose="00000400000000000000" pitchFamily="2" charset="-78"/>
              </a:rPr>
              <a:t>Koelen</a:t>
            </a:r>
            <a:r>
              <a:rPr lang="en-US" sz="2800" b="1" dirty="0">
                <a:cs typeface="B Lotus" panose="00000400000000000000" pitchFamily="2" charset="-78"/>
              </a:rPr>
              <a:t>: </a:t>
            </a:r>
            <a:r>
              <a:rPr lang="fa-IR" sz="2800" b="1" dirty="0">
                <a:cs typeface="B Lotus" panose="00000400000000000000" pitchFamily="2" charset="-78"/>
              </a:rPr>
              <a:t>یورِین کولن</a:t>
            </a:r>
          </a:p>
          <a:p>
            <a:r>
              <a:rPr lang="en-US" sz="2800" b="1" dirty="0" err="1">
                <a:cs typeface="B Lotus" panose="00000400000000000000" pitchFamily="2" charset="-78"/>
              </a:rPr>
              <a:t>Liesbeth</a:t>
            </a:r>
            <a:r>
              <a:rPr lang="en-US" sz="2800" b="1" dirty="0">
                <a:cs typeface="B Lotus" panose="00000400000000000000" pitchFamily="2" charset="-78"/>
              </a:rPr>
              <a:t> </a:t>
            </a:r>
            <a:r>
              <a:rPr lang="en-US" sz="2800" b="1" dirty="0" err="1">
                <a:cs typeface="B Lotus" panose="00000400000000000000" pitchFamily="2" charset="-78"/>
              </a:rPr>
              <a:t>Eurelings-Bontekoe</a:t>
            </a:r>
            <a:r>
              <a:rPr lang="en-US" sz="2800" b="1" dirty="0">
                <a:cs typeface="B Lotus" panose="00000400000000000000" pitchFamily="2" charset="-78"/>
              </a:rPr>
              <a:t>: </a:t>
            </a:r>
            <a:r>
              <a:rPr lang="fa-IR" sz="2800" b="1" dirty="0">
                <a:cs typeface="B Lotus" panose="00000400000000000000" pitchFamily="2" charset="-78"/>
              </a:rPr>
              <a:t>لیزبِت اورِلینگز-بونتِکوئه</a:t>
            </a:r>
          </a:p>
          <a:p>
            <a:r>
              <a:rPr lang="en-US" sz="2800" b="1" dirty="0" err="1">
                <a:cs typeface="B Lotus" panose="00000400000000000000" pitchFamily="2" charset="-78"/>
              </a:rPr>
              <a:t>Christien</a:t>
            </a:r>
            <a:r>
              <a:rPr lang="en-US" sz="2800" b="1" dirty="0">
                <a:cs typeface="B Lotus" panose="00000400000000000000" pitchFamily="2" charset="-78"/>
              </a:rPr>
              <a:t> Hoekstra-</a:t>
            </a:r>
            <a:r>
              <a:rPr lang="en-US" sz="2800" b="1" dirty="0" err="1">
                <a:cs typeface="B Lotus" panose="00000400000000000000" pitchFamily="2" charset="-78"/>
              </a:rPr>
              <a:t>Oomen</a:t>
            </a:r>
            <a:r>
              <a:rPr lang="en-US" sz="2800" b="1" dirty="0">
                <a:cs typeface="B Lotus" panose="00000400000000000000" pitchFamily="2" charset="-78"/>
              </a:rPr>
              <a:t>: </a:t>
            </a:r>
            <a:r>
              <a:rPr lang="fa-IR" sz="2800" b="1" dirty="0">
                <a:cs typeface="B Lotus" panose="00000400000000000000" pitchFamily="2" charset="-78"/>
              </a:rPr>
              <a:t>کریستین هوکسترا-اوومن</a:t>
            </a:r>
          </a:p>
          <a:p>
            <a:r>
              <a:rPr lang="en-US" sz="2800" b="1" dirty="0">
                <a:cs typeface="B Lotus" panose="00000400000000000000" pitchFamily="2" charset="-78"/>
              </a:rPr>
              <a:t>Gerrit </a:t>
            </a:r>
            <a:r>
              <a:rPr lang="en-US" sz="2800" b="1" dirty="0" err="1">
                <a:cs typeface="B Lotus" panose="00000400000000000000" pitchFamily="2" charset="-78"/>
              </a:rPr>
              <a:t>Glas</a:t>
            </a:r>
            <a:r>
              <a:rPr lang="en-US" sz="2800" b="1" dirty="0">
                <a:cs typeface="B Lotus" panose="00000400000000000000" pitchFamily="2" charset="-78"/>
              </a:rPr>
              <a:t>: </a:t>
            </a:r>
            <a:r>
              <a:rPr lang="fa-IR" sz="2800" b="1" dirty="0">
                <a:cs typeface="B Lotus" panose="00000400000000000000" pitchFamily="2" charset="-78"/>
              </a:rPr>
              <a:t>گریت گلاس</a:t>
            </a:r>
          </a:p>
          <a:p>
            <a:endParaRPr lang="en-US" sz="2800" b="1" dirty="0">
              <a:cs typeface="B Lotus" panose="00000400000000000000" pitchFamily="2" charset="-78"/>
            </a:endParaRPr>
          </a:p>
        </p:txBody>
      </p:sp>
    </p:spTree>
    <p:extLst>
      <p:ext uri="{BB962C8B-B14F-4D97-AF65-F5344CB8AC3E}">
        <p14:creationId xmlns:p14="http://schemas.microsoft.com/office/powerpoint/2010/main" val="2110561825"/>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9F730-C382-4671-B5FC-F83C7D61DA6B}"/>
              </a:ext>
            </a:extLst>
          </p:cNvPr>
          <p:cNvSpPr>
            <a:spLocks noGrp="1"/>
          </p:cNvSpPr>
          <p:nvPr>
            <p:ph type="title"/>
          </p:nvPr>
        </p:nvSpPr>
        <p:spPr/>
        <p:txBody>
          <a:bodyPr>
            <a:normAutofit/>
          </a:bodyPr>
          <a:lstStyle/>
          <a:p>
            <a:pPr algn="ctr" rtl="1"/>
            <a:r>
              <a:rPr lang="ar-SA" sz="3200" b="1" dirty="0">
                <a:effectLst/>
                <a:latin typeface="Times New Roman" panose="02020603050405020304" pitchFamily="18" charset="0"/>
                <a:ea typeface="Times New Roman" panose="02020603050405020304" pitchFamily="18" charset="0"/>
                <a:cs typeface="B Lotus" panose="00000400000000000000" pitchFamily="2" charset="-78"/>
              </a:rPr>
              <a:t>فراتحلیل‌های پیشین درباره اثربخشی درمان‌های</a:t>
            </a:r>
            <a:r>
              <a:rPr lang="en-US" sz="3200" b="1" dirty="0">
                <a:effectLst/>
                <a:latin typeface="Times New Roman" panose="02020603050405020304" pitchFamily="18" charset="0"/>
                <a:ea typeface="Times New Roman" panose="02020603050405020304" pitchFamily="18" charset="0"/>
                <a:cs typeface="B Lotus" panose="00000400000000000000" pitchFamily="2" charset="-78"/>
              </a:rPr>
              <a:t> R/S</a:t>
            </a:r>
            <a:br>
              <a:rPr lang="en-US" sz="3200" dirty="0">
                <a:effectLst/>
                <a:latin typeface="B Lotus" panose="00000400000000000000" pitchFamily="2" charset="-78"/>
                <a:ea typeface="Calibri" panose="020F0502020204030204" pitchFamily="34" charset="0"/>
                <a:cs typeface="B Lotus" panose="00000400000000000000" pitchFamily="2" charset="-78"/>
              </a:rPr>
            </a:br>
            <a:endParaRPr lang="en-US" sz="3200" dirty="0"/>
          </a:p>
        </p:txBody>
      </p:sp>
      <p:sp>
        <p:nvSpPr>
          <p:cNvPr id="3" name="Content Placeholder 2">
            <a:extLst>
              <a:ext uri="{FF2B5EF4-FFF2-40B4-BE49-F238E27FC236}">
                <a16:creationId xmlns:a16="http://schemas.microsoft.com/office/drawing/2014/main" id="{2C6A9B2A-C45D-47E6-85E0-DBBE76138459}"/>
              </a:ext>
            </a:extLst>
          </p:cNvPr>
          <p:cNvSpPr>
            <a:spLocks noGrp="1"/>
          </p:cNvSpPr>
          <p:nvPr>
            <p:ph idx="1"/>
          </p:nvPr>
        </p:nvSpPr>
        <p:spPr/>
        <p:txBody>
          <a:bodyPr>
            <a:noAutofit/>
          </a:bodyPr>
          <a:lstStyle/>
          <a:p>
            <a:pPr marL="0" marR="0" algn="r" rtl="1">
              <a:lnSpc>
                <a:spcPct val="107000"/>
              </a:lnSpc>
              <a:spcBef>
                <a:spcPts val="0"/>
              </a:spcBef>
              <a:spcAft>
                <a:spcPts val="800"/>
              </a:spcAft>
            </a:pP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در سال‌های اخیر، چندین فراتحلیل درباره اثربخشی درمان‌های</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R/S </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در مقایسه با درمان‌های غیردینی یا بی‌درمان انجام شده‌اند</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(Anderson </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و همکاران، </a:t>
            </a:r>
            <a:r>
              <a:rPr lang="fa-IR" sz="2400" dirty="0">
                <a:effectLst/>
                <a:latin typeface="Times New Roman" panose="02020603050405020304" pitchFamily="18" charset="0"/>
                <a:ea typeface="Times New Roman" panose="02020603050405020304" pitchFamily="18" charset="0"/>
                <a:cs typeface="B Lotus" panose="00000400000000000000" pitchFamily="2" charset="-78"/>
              </a:rPr>
              <a:t>۲۰۱۵</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2400" dirty="0" err="1">
                <a:effectLst/>
                <a:latin typeface="Times New Roman" panose="02020603050405020304" pitchFamily="18" charset="0"/>
                <a:ea typeface="Times New Roman" panose="02020603050405020304" pitchFamily="18" charset="0"/>
                <a:cs typeface="B Lotus" panose="00000400000000000000" pitchFamily="2" charset="-78"/>
              </a:rPr>
              <a:t>Captari</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و همکاران، </a:t>
            </a:r>
            <a:r>
              <a:rPr lang="fa-IR" sz="2400" dirty="0">
                <a:effectLst/>
                <a:latin typeface="Times New Roman" panose="02020603050405020304" pitchFamily="18" charset="0"/>
                <a:ea typeface="Times New Roman" panose="02020603050405020304" pitchFamily="18" charset="0"/>
                <a:cs typeface="B Lotus" panose="00000400000000000000" pitchFamily="2" charset="-78"/>
              </a:rPr>
              <a:t>۲۰۱۸</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McCullough</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 </a:t>
            </a:r>
            <a:r>
              <a:rPr lang="fa-IR" sz="2400" dirty="0">
                <a:effectLst/>
                <a:latin typeface="Times New Roman" panose="02020603050405020304" pitchFamily="18" charset="0"/>
                <a:ea typeface="Times New Roman" panose="02020603050405020304" pitchFamily="18" charset="0"/>
                <a:cs typeface="B Lotus" panose="00000400000000000000" pitchFamily="2" charset="-78"/>
              </a:rPr>
              <a:t>۱۹۹۹</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Smith </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و همکاران، </a:t>
            </a:r>
            <a:r>
              <a:rPr lang="fa-IR" sz="2400" dirty="0">
                <a:effectLst/>
                <a:latin typeface="Times New Roman" panose="02020603050405020304" pitchFamily="18" charset="0"/>
                <a:ea typeface="Times New Roman" panose="02020603050405020304" pitchFamily="18" charset="0"/>
                <a:cs typeface="B Lotus" panose="00000400000000000000" pitchFamily="2" charset="-78"/>
              </a:rPr>
              <a:t>۲۰۰۷</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Worthington </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و همکاران، </a:t>
            </a:r>
            <a:r>
              <a:rPr lang="fa-IR" sz="2400" dirty="0">
                <a:effectLst/>
                <a:latin typeface="Times New Roman" panose="02020603050405020304" pitchFamily="18" charset="0"/>
                <a:ea typeface="Times New Roman" panose="02020603050405020304" pitchFamily="18" charset="0"/>
                <a:cs typeface="B Lotus" panose="00000400000000000000" pitchFamily="2" charset="-78"/>
              </a:rPr>
              <a:t>۲۰۱۱</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a:t>
            </a:r>
            <a:br>
              <a:rPr lang="en-US" sz="2400" dirty="0">
                <a:effectLst/>
                <a:latin typeface="Times New Roman" panose="02020603050405020304" pitchFamily="18" charset="0"/>
                <a:ea typeface="Times New Roman" panose="02020603050405020304" pitchFamily="18" charset="0"/>
                <a:cs typeface="B Lotus" panose="00000400000000000000" pitchFamily="2" charset="-78"/>
              </a:rPr>
            </a:b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نتایج این مطالعات </a:t>
            </a:r>
            <a:r>
              <a:rPr lang="ar-SA" sz="2400" b="1" dirty="0">
                <a:effectLst/>
                <a:latin typeface="Times New Roman" panose="02020603050405020304" pitchFamily="18" charset="0"/>
                <a:ea typeface="Times New Roman" panose="02020603050405020304" pitchFamily="18" charset="0"/>
                <a:cs typeface="B Lotus" panose="00000400000000000000" pitchFamily="2" charset="-78"/>
              </a:rPr>
              <a:t>تا حدی ناهماهنگ</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 هستند، که احتمالاً به دلیل تفاوت در معیارهای ورود، روش‌های آماری، نوع درمان‌ها و گروه‌های کنترل مورد استفاده بوده است</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400" dirty="0">
              <a:effectLst/>
              <a:latin typeface="B Lotus" panose="00000400000000000000" pitchFamily="2" charset="-78"/>
              <a:ea typeface="Calibri" panose="020F0502020204030204" pitchFamily="34" charset="0"/>
              <a:cs typeface="B Lotus" panose="00000400000000000000" pitchFamily="2" charset="-78"/>
            </a:endParaRPr>
          </a:p>
          <a:p>
            <a:pPr algn="r" rtl="1"/>
            <a:r>
              <a:rPr lang="ar-SA" sz="2400" dirty="0">
                <a:effectLst/>
                <a:latin typeface="Times New Roman" panose="02020603050405020304" pitchFamily="18" charset="0"/>
                <a:ea typeface="Times New Roman" panose="02020603050405020304" pitchFamily="18" charset="0"/>
                <a:cs typeface="B Lotus" panose="00000400000000000000" pitchFamily="2" charset="-78"/>
              </a:rPr>
              <a:t>دو فراتحلیل تنها بر </a:t>
            </a:r>
            <a:r>
              <a:rPr lang="ar-SA" sz="2400" b="1" dirty="0">
                <a:effectLst/>
                <a:latin typeface="Times New Roman" panose="02020603050405020304" pitchFamily="18" charset="0"/>
                <a:ea typeface="Times New Roman" panose="02020603050405020304" pitchFamily="18" charset="0"/>
                <a:cs typeface="B Lotus" panose="00000400000000000000" pitchFamily="2" charset="-78"/>
              </a:rPr>
              <a:t>کارآزمایی‌های تصادفی‌شده</a:t>
            </a:r>
            <a:r>
              <a:rPr lang="en-US" sz="2400" b="1" dirty="0">
                <a:effectLst/>
                <a:latin typeface="Times New Roman" panose="02020603050405020304" pitchFamily="18" charset="0"/>
                <a:ea typeface="Times New Roman" panose="02020603050405020304" pitchFamily="18" charset="0"/>
                <a:cs typeface="B Lotus" panose="00000400000000000000" pitchFamily="2" charset="-78"/>
              </a:rPr>
              <a:t> (RCT)</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تمرکز داشته‌اند</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(Anderson </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و</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McCullough)</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 در حالی که دو مطالعه دیگر، </a:t>
            </a:r>
            <a:r>
              <a:rPr lang="ar-SA" sz="2400" b="1" dirty="0">
                <a:effectLst/>
                <a:latin typeface="Times New Roman" panose="02020603050405020304" pitchFamily="18" charset="0"/>
                <a:ea typeface="Times New Roman" panose="02020603050405020304" pitchFamily="18" charset="0"/>
                <a:cs typeface="B Lotus" panose="00000400000000000000" pitchFamily="2" charset="-78"/>
              </a:rPr>
              <a:t>مطالعات شبه‌آزمایشی</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 را نیز دربر گرفته‌اند</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2400" dirty="0" err="1">
                <a:effectLst/>
                <a:latin typeface="Times New Roman" panose="02020603050405020304" pitchFamily="18" charset="0"/>
                <a:ea typeface="Times New Roman" panose="02020603050405020304" pitchFamily="18" charset="0"/>
                <a:cs typeface="B Lotus" panose="00000400000000000000" pitchFamily="2" charset="-78"/>
              </a:rPr>
              <a:t>Captari</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و</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Worthington)</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 و فراتحلیل</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Smith </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از </a:t>
            </a:r>
            <a:r>
              <a:rPr lang="ar-SA" sz="2400" b="1" dirty="0">
                <a:effectLst/>
                <a:latin typeface="Times New Roman" panose="02020603050405020304" pitchFamily="18" charset="0"/>
                <a:ea typeface="Times New Roman" panose="02020603050405020304" pitchFamily="18" charset="0"/>
                <a:cs typeface="B Lotus" panose="00000400000000000000" pitchFamily="2" charset="-78"/>
              </a:rPr>
              <a:t>طراحی‌های پیش‌آزمون-پس‌آزمون تک‌گروهی</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 نیز استفاده کرده است</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400" dirty="0"/>
          </a:p>
        </p:txBody>
      </p:sp>
    </p:spTree>
    <p:extLst>
      <p:ext uri="{BB962C8B-B14F-4D97-AF65-F5344CB8AC3E}">
        <p14:creationId xmlns:p14="http://schemas.microsoft.com/office/powerpoint/2010/main" val="2447570874"/>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7E899-05CF-427D-901D-7E9691116E25}"/>
              </a:ext>
            </a:extLst>
          </p:cNvPr>
          <p:cNvSpPr>
            <a:spLocks noGrp="1"/>
          </p:cNvSpPr>
          <p:nvPr>
            <p:ph type="title"/>
          </p:nvPr>
        </p:nvSpPr>
        <p:spPr/>
        <p:txBody>
          <a:bodyPr>
            <a:normAutofit/>
          </a:bodyPr>
          <a:lstStyle/>
          <a:p>
            <a:pPr algn="ctr"/>
            <a:r>
              <a:rPr lang="ar-SA" b="1" dirty="0">
                <a:effectLst/>
                <a:latin typeface="B Lotus" panose="00000400000000000000" pitchFamily="2" charset="-78"/>
                <a:ea typeface="Calibri" panose="020F0502020204030204" pitchFamily="34" charset="0"/>
                <a:cs typeface="B Lotus" panose="00000400000000000000" pitchFamily="2" charset="-78"/>
              </a:rPr>
              <a:t>اهداف فراتحلیل حاضر</a:t>
            </a:r>
            <a:endParaRPr lang="en-US" dirty="0"/>
          </a:p>
        </p:txBody>
      </p:sp>
      <p:sp>
        <p:nvSpPr>
          <p:cNvPr id="3" name="Content Placeholder 2">
            <a:extLst>
              <a:ext uri="{FF2B5EF4-FFF2-40B4-BE49-F238E27FC236}">
                <a16:creationId xmlns:a16="http://schemas.microsoft.com/office/drawing/2014/main" id="{49636AEE-D100-48B8-9F77-E0F41E1166FB}"/>
              </a:ext>
            </a:extLst>
          </p:cNvPr>
          <p:cNvSpPr>
            <a:spLocks noGrp="1"/>
          </p:cNvSpPr>
          <p:nvPr>
            <p:ph idx="1"/>
          </p:nvPr>
        </p:nvSpPr>
        <p:spPr/>
        <p:txBody>
          <a:bodyPr>
            <a:normAutofit/>
          </a:bodyPr>
          <a:lstStyle/>
          <a:p>
            <a:pPr marL="0" marR="0" algn="r" rtl="1"/>
            <a:r>
              <a:rPr lang="ar-SA" sz="2000" dirty="0">
                <a:effectLst/>
                <a:latin typeface="Times New Roman" panose="02020603050405020304" pitchFamily="18" charset="0"/>
                <a:ea typeface="Times New Roman" panose="02020603050405020304" pitchFamily="18" charset="0"/>
                <a:cs typeface="B Lotus" panose="00000400000000000000" pitchFamily="2" charset="-78"/>
              </a:rPr>
              <a:t>هدف اصلی این فراتحلیل، مقایسه درمان‌های مبتنی بر دین و معنویت</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 (R/S) </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با روان‌درمانی‌های غیر دینی/معنوی است. برای روش‌های پژوهش، تعریف دین/معنویت، و تعریف روان‌درمانی، معیارهای دقیق و محدودکننده‌ای در نظر گرفته شده است. این فراتحلیل فقط بر مطالعات کارآزمایی بالینی تصادفی‌شده</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 (RCT) </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که در حوزه بهداشت روانی و با مشارکت افرادی با تشخیص رسمی</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براساس</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 ICD </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یا</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 DSM) </a:t>
            </a:r>
            <a:r>
              <a:rPr lang="ar-SA" sz="2000" dirty="0">
                <a:effectLst/>
                <a:latin typeface="Times New Roman" panose="02020603050405020304" pitchFamily="18" charset="0"/>
                <a:ea typeface="Times New Roman" panose="02020603050405020304" pitchFamily="18" charset="0"/>
                <a:cs typeface="B Lotus" panose="00000400000000000000" pitchFamily="2" charset="-78"/>
              </a:rPr>
              <a:t>انجام شده‌اند تمرکز دارد، تا همگنی جمعیت نمونه تضمین شود</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a:t>
            </a:r>
            <a:endParaRPr lang="fa-IR" sz="2000" dirty="0">
              <a:effectLst/>
              <a:latin typeface="Times New Roman" panose="02020603050405020304" pitchFamily="18" charset="0"/>
              <a:ea typeface="Times New Roman" panose="02020603050405020304" pitchFamily="18" charset="0"/>
              <a:cs typeface="B Lotus" panose="00000400000000000000" pitchFamily="2" charset="-78"/>
            </a:endParaRPr>
          </a:p>
          <a:p>
            <a:pPr marL="0" marR="0" algn="r" rtl="1"/>
            <a:endParaRPr lang="fa-IR" sz="2000" dirty="0">
              <a:latin typeface="Times New Roman" panose="02020603050405020304" pitchFamily="18" charset="0"/>
              <a:ea typeface="Times New Roman" panose="02020603050405020304" pitchFamily="18" charset="0"/>
              <a:cs typeface="B Lotus" panose="00000400000000000000" pitchFamily="2" charset="-78"/>
            </a:endParaRPr>
          </a:p>
          <a:p>
            <a:pPr marL="0" marR="0" algn="r" rtl="1"/>
            <a:r>
              <a:rPr lang="ar-SA" sz="2000" dirty="0">
                <a:effectLst/>
                <a:latin typeface="Times New Roman" panose="02020603050405020304" pitchFamily="18" charset="0"/>
                <a:ea typeface="Times New Roman" panose="02020603050405020304" pitchFamily="18" charset="0"/>
                <a:cs typeface="B Lotus" panose="00000400000000000000" pitchFamily="2" charset="-78"/>
              </a:rPr>
              <a:t>هدف دوم، بررسی نظام‌مند چندین متغیر تعدیل‌گر از جمله کیفیت مطالعه بود تا مشخص شود آیا این مطالعه می‌تواند نتایج قبلی را تأیید یا گسترش دهد. برخلاف بیشتر فراتحلیل‌های پیشین، این تحقیق به‌طور نظام‌مند نوع مقایسه‌ای را که در مطالعات اولیه انجام شده بررسی کرده و آن را به‌عنوان یک متغیر تعدیل‌کننده اندازه اثر در نظر گرفته است</a:t>
            </a:r>
            <a:r>
              <a:rPr lang="en-US" sz="20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000" dirty="0">
              <a:effectLst/>
              <a:latin typeface="Times New Roman" panose="02020603050405020304" pitchFamily="18" charset="0"/>
              <a:ea typeface="Times New Roman" panose="02020603050405020304" pitchFamily="18" charset="0"/>
            </a:endParaRPr>
          </a:p>
          <a:p>
            <a:endParaRPr lang="en-US" sz="2000" dirty="0"/>
          </a:p>
        </p:txBody>
      </p:sp>
    </p:spTree>
    <p:extLst>
      <p:ext uri="{BB962C8B-B14F-4D97-AF65-F5344CB8AC3E}">
        <p14:creationId xmlns:p14="http://schemas.microsoft.com/office/powerpoint/2010/main" val="2075838896"/>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2E1D4-D2AF-4FA2-9477-36581E97A786}"/>
              </a:ext>
            </a:extLst>
          </p:cNvPr>
          <p:cNvSpPr>
            <a:spLocks noGrp="1"/>
          </p:cNvSpPr>
          <p:nvPr>
            <p:ph type="title"/>
          </p:nvPr>
        </p:nvSpPr>
        <p:spPr/>
        <p:txBody>
          <a:bodyPr>
            <a:normAutofit/>
          </a:bodyPr>
          <a:lstStyle/>
          <a:p>
            <a:pPr algn="ctr"/>
            <a:r>
              <a:rPr lang="ar-SA" sz="3200" dirty="0">
                <a:effectLst/>
                <a:latin typeface="B Lotus" panose="00000400000000000000" pitchFamily="2" charset="-78"/>
                <a:ea typeface="Calibri" panose="020F0502020204030204" pitchFamily="34" charset="0"/>
                <a:cs typeface="B Lotus" panose="00000400000000000000" pitchFamily="2" charset="-78"/>
              </a:rPr>
              <a:t>روش‌شناسی</a:t>
            </a:r>
            <a:endParaRPr lang="en-US" sz="3200" dirty="0"/>
          </a:p>
        </p:txBody>
      </p:sp>
      <p:sp>
        <p:nvSpPr>
          <p:cNvPr id="3" name="Content Placeholder 2">
            <a:extLst>
              <a:ext uri="{FF2B5EF4-FFF2-40B4-BE49-F238E27FC236}">
                <a16:creationId xmlns:a16="http://schemas.microsoft.com/office/drawing/2014/main" id="{D117D730-A37A-4190-B15F-1767D763B2BD}"/>
              </a:ext>
            </a:extLst>
          </p:cNvPr>
          <p:cNvSpPr>
            <a:spLocks noGrp="1"/>
          </p:cNvSpPr>
          <p:nvPr>
            <p:ph idx="1"/>
          </p:nvPr>
        </p:nvSpPr>
        <p:spPr/>
        <p:txBody>
          <a:bodyPr>
            <a:noAutofit/>
          </a:bodyPr>
          <a:lstStyle/>
          <a:p>
            <a:pPr marL="0" marR="0" algn="r" rtl="1"/>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جست‌وجو در پایگاه‌های اطلاعاتی </a:t>
            </a:r>
            <a:r>
              <a:rPr lang="en-US" sz="2400" b="1" dirty="0">
                <a:effectLst/>
                <a:latin typeface="Times New Roman" panose="02020603050405020304" pitchFamily="18" charset="0"/>
                <a:ea typeface="Times New Roman" panose="02020603050405020304" pitchFamily="18" charset="0"/>
                <a:cs typeface="B Lotus" panose="00000400000000000000" pitchFamily="2" charset="-78"/>
              </a:rPr>
              <a:t>Web of Science</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2400" b="1" dirty="0">
                <a:effectLst/>
                <a:latin typeface="Times New Roman" panose="02020603050405020304" pitchFamily="18" charset="0"/>
                <a:ea typeface="Times New Roman" panose="02020603050405020304" pitchFamily="18" charset="0"/>
                <a:cs typeface="B Lotus" panose="00000400000000000000" pitchFamily="2" charset="-78"/>
              </a:rPr>
              <a:t>PsycINFO</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و </a:t>
            </a:r>
            <a:r>
              <a:rPr lang="en-US" sz="2400" b="1" dirty="0">
                <a:effectLst/>
                <a:latin typeface="Times New Roman" panose="02020603050405020304" pitchFamily="18" charset="0"/>
                <a:ea typeface="Times New Roman" panose="02020603050405020304" pitchFamily="18" charset="0"/>
                <a:cs typeface="B Lotus" panose="00000400000000000000" pitchFamily="2" charset="-78"/>
              </a:rPr>
              <a:t>PubMed</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a:t>
            </a:r>
            <a:br>
              <a:rPr lang="en-US" sz="2400" dirty="0">
                <a:effectLst/>
                <a:latin typeface="Times New Roman" panose="02020603050405020304" pitchFamily="18" charset="0"/>
                <a:ea typeface="Times New Roman" panose="02020603050405020304" pitchFamily="18" charset="0"/>
                <a:cs typeface="B Lotus" panose="00000400000000000000" pitchFamily="2" charset="-78"/>
              </a:rPr>
            </a:b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پایگاه</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Web of Science </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در سپتامبر </a:t>
            </a:r>
            <a:r>
              <a:rPr lang="fa-IR" sz="2400" dirty="0">
                <a:effectLst/>
                <a:latin typeface="Times New Roman" panose="02020603050405020304" pitchFamily="18" charset="0"/>
                <a:ea typeface="Times New Roman" panose="02020603050405020304" pitchFamily="18" charset="0"/>
                <a:cs typeface="B Lotus" panose="00000400000000000000" pitchFamily="2" charset="-78"/>
              </a:rPr>
              <a:t>۲۰۱۴</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 اکتبر </a:t>
            </a:r>
            <a:r>
              <a:rPr lang="fa-IR" sz="2400" dirty="0">
                <a:effectLst/>
                <a:latin typeface="Times New Roman" panose="02020603050405020304" pitchFamily="18" charset="0"/>
                <a:ea typeface="Times New Roman" panose="02020603050405020304" pitchFamily="18" charset="0"/>
                <a:cs typeface="B Lotus" panose="00000400000000000000" pitchFamily="2" charset="-78"/>
              </a:rPr>
              <a:t>۲۰۱۹</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 و ژانویه </a:t>
            </a:r>
            <a:r>
              <a:rPr lang="fa-IR" sz="2400" dirty="0">
                <a:effectLst/>
                <a:latin typeface="Times New Roman" panose="02020603050405020304" pitchFamily="18" charset="0"/>
                <a:ea typeface="Times New Roman" panose="02020603050405020304" pitchFamily="18" charset="0"/>
                <a:cs typeface="B Lotus" panose="00000400000000000000" pitchFamily="2" charset="-78"/>
              </a:rPr>
              <a:t>۲۰۲۲</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 با کلیدواژه‌های زیر در عنوان مقاله‌ها جست‌وجو شد</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400" dirty="0">
              <a:effectLst/>
              <a:latin typeface="Times New Roman" panose="02020603050405020304" pitchFamily="18" charset="0"/>
              <a:ea typeface="Times New Roman" panose="02020603050405020304" pitchFamily="18" charset="0"/>
            </a:endParaRPr>
          </a:p>
          <a:p>
            <a:pPr marL="457200" marR="0" algn="r" rtl="1"/>
            <a:r>
              <a:rPr lang="en-US" sz="2400" dirty="0">
                <a:effectLst/>
                <a:latin typeface="Times New Roman" panose="02020603050405020304" pitchFamily="18" charset="0"/>
                <a:ea typeface="Times New Roman" panose="02020603050405020304" pitchFamily="18" charset="0"/>
                <a:cs typeface="B Lotus" panose="00000400000000000000" pitchFamily="2" charset="-78"/>
              </a:rPr>
              <a:t>(</a:t>
            </a:r>
            <a:r>
              <a:rPr lang="en-US" sz="2400" dirty="0" err="1">
                <a:effectLst/>
                <a:latin typeface="Times New Roman" panose="02020603050405020304" pitchFamily="18" charset="0"/>
                <a:ea typeface="Times New Roman" panose="02020603050405020304" pitchFamily="18" charset="0"/>
                <a:cs typeface="B Lotus" panose="00000400000000000000" pitchFamily="2" charset="-78"/>
              </a:rPr>
              <a:t>Religio</a:t>
            </a:r>
            <a:r>
              <a:rPr lang="en-US" sz="2400" dirty="0">
                <a:effectLst/>
                <a:latin typeface="Cambria Math" panose="02040503050406030204" pitchFamily="18" charset="0"/>
                <a:ea typeface="Times New Roman" panose="02020603050405020304" pitchFamily="18" charset="0"/>
                <a:cs typeface="B Lotus" panose="00000400000000000000" pitchFamily="2" charset="-78"/>
              </a:rPr>
              <a:t>∗</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OR Spirit</a:t>
            </a:r>
            <a:r>
              <a:rPr lang="en-US" sz="2400" dirty="0">
                <a:effectLst/>
                <a:latin typeface="Cambria Math" panose="02040503050406030204" pitchFamily="18" charset="0"/>
                <a:ea typeface="Times New Roman" panose="02020603050405020304" pitchFamily="18" charset="0"/>
                <a:cs typeface="B Lotus" panose="00000400000000000000" pitchFamily="2" charset="-78"/>
              </a:rPr>
              <a:t>∗</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OR Existent</a:t>
            </a:r>
            <a:r>
              <a:rPr lang="en-US" sz="2400" dirty="0">
                <a:effectLst/>
                <a:latin typeface="Cambria Math" panose="02040503050406030204" pitchFamily="18" charset="0"/>
                <a:ea typeface="Times New Roman" panose="02020603050405020304" pitchFamily="18" charset="0"/>
                <a:cs typeface="B Lotus" panose="00000400000000000000" pitchFamily="2" charset="-78"/>
              </a:rPr>
              <a:t>∗</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OR Christian OR Muslim OR Buddhis</a:t>
            </a:r>
            <a:r>
              <a:rPr lang="en-US" sz="2400" dirty="0">
                <a:effectLst/>
                <a:latin typeface="Cambria Math" panose="02040503050406030204" pitchFamily="18" charset="0"/>
                <a:ea typeface="Times New Roman" panose="02020603050405020304" pitchFamily="18" charset="0"/>
                <a:cs typeface="B Lotus" panose="00000400000000000000" pitchFamily="2" charset="-78"/>
              </a:rPr>
              <a:t>∗</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OR </a:t>
            </a:r>
            <a:r>
              <a:rPr lang="en-US" sz="2400" dirty="0" err="1">
                <a:effectLst/>
                <a:latin typeface="Times New Roman" panose="02020603050405020304" pitchFamily="18" charset="0"/>
                <a:ea typeface="Times New Roman" panose="02020603050405020304" pitchFamily="18" charset="0"/>
                <a:cs typeface="B Lotus" panose="00000400000000000000" pitchFamily="2" charset="-78"/>
              </a:rPr>
              <a:t>Taois</a:t>
            </a:r>
            <a:r>
              <a:rPr lang="en-US" sz="2400" dirty="0">
                <a:effectLst/>
                <a:latin typeface="Cambria Math" panose="02040503050406030204" pitchFamily="18" charset="0"/>
                <a:ea typeface="Times New Roman" panose="02020603050405020304" pitchFamily="18" charset="0"/>
                <a:cs typeface="B Lotus" panose="00000400000000000000" pitchFamily="2" charset="-78"/>
              </a:rPr>
              <a:t>∗</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OR </a:t>
            </a:r>
            <a:r>
              <a:rPr lang="en-US" sz="2400" dirty="0" err="1">
                <a:effectLst/>
                <a:latin typeface="Times New Roman" panose="02020603050405020304" pitchFamily="18" charset="0"/>
                <a:ea typeface="Times New Roman" panose="02020603050405020304" pitchFamily="18" charset="0"/>
                <a:cs typeface="B Lotus" panose="00000400000000000000" pitchFamily="2" charset="-78"/>
              </a:rPr>
              <a:t>Jewis</a:t>
            </a:r>
            <a:r>
              <a:rPr lang="en-US" sz="2400" dirty="0">
                <a:effectLst/>
                <a:latin typeface="Cambria Math" panose="02040503050406030204" pitchFamily="18" charset="0"/>
                <a:ea typeface="Times New Roman" panose="02020603050405020304" pitchFamily="18" charset="0"/>
                <a:cs typeface="B Lotus" panose="00000400000000000000" pitchFamily="2" charset="-78"/>
              </a:rPr>
              <a:t>∗</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a:t>
            </a:r>
            <a:br>
              <a:rPr lang="en-US" sz="2400" dirty="0">
                <a:effectLst/>
                <a:latin typeface="Times New Roman" panose="02020603050405020304" pitchFamily="18" charset="0"/>
                <a:ea typeface="Times New Roman" panose="02020603050405020304" pitchFamily="18" charset="0"/>
                <a:cs typeface="B Lotus" panose="00000400000000000000" pitchFamily="2" charset="-78"/>
              </a:rPr>
            </a:b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AND</a:t>
            </a:r>
            <a:br>
              <a:rPr lang="en-US" sz="2400" dirty="0">
                <a:effectLst/>
                <a:latin typeface="Times New Roman" panose="02020603050405020304" pitchFamily="18" charset="0"/>
                <a:ea typeface="Times New Roman" panose="02020603050405020304" pitchFamily="18" charset="0"/>
                <a:cs typeface="B Lotus" panose="00000400000000000000" pitchFamily="2" charset="-78"/>
              </a:rPr>
            </a:b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a:t>
            </a:r>
            <a:r>
              <a:rPr lang="en-US" sz="2400" dirty="0" err="1">
                <a:effectLst/>
                <a:latin typeface="Times New Roman" panose="02020603050405020304" pitchFamily="18" charset="0"/>
                <a:ea typeface="Times New Roman" panose="02020603050405020304" pitchFamily="18" charset="0"/>
                <a:cs typeface="B Lotus" panose="00000400000000000000" pitchFamily="2" charset="-78"/>
              </a:rPr>
              <a:t>Randomi</a:t>
            </a:r>
            <a:r>
              <a:rPr lang="en-US" sz="2400" dirty="0">
                <a:effectLst/>
                <a:latin typeface="Cambria Math" panose="02040503050406030204" pitchFamily="18" charset="0"/>
                <a:ea typeface="Times New Roman" panose="02020603050405020304" pitchFamily="18" charset="0"/>
                <a:cs typeface="B Lotus" panose="00000400000000000000" pitchFamily="2" charset="-78"/>
              </a:rPr>
              <a:t>∗</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OR Psychotherapy OR Therapy OR Treatment OR Counsel</a:t>
            </a:r>
            <a:r>
              <a:rPr lang="en-US" sz="2400" dirty="0">
                <a:effectLst/>
                <a:latin typeface="Cambria Math" panose="02040503050406030204" pitchFamily="18" charset="0"/>
                <a:ea typeface="Times New Roman" panose="02020603050405020304" pitchFamily="18" charset="0"/>
                <a:cs typeface="B Lotus" panose="00000400000000000000" pitchFamily="2" charset="-78"/>
              </a:rPr>
              <a:t>∗</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OR Intervention</a:t>
            </a:r>
            <a:r>
              <a:rPr lang="en-US" sz="2400" dirty="0">
                <a:effectLst/>
                <a:latin typeface="Cambria Math" panose="02040503050406030204" pitchFamily="18" charset="0"/>
                <a:ea typeface="Times New Roman" panose="02020603050405020304" pitchFamily="18" charset="0"/>
                <a:cs typeface="B Lotus" panose="00000400000000000000" pitchFamily="2" charset="-78"/>
              </a:rPr>
              <a:t>∗</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OR Outcome OR Patient</a:t>
            </a:r>
            <a:r>
              <a:rPr lang="en-US" sz="2400" dirty="0">
                <a:effectLst/>
                <a:latin typeface="Cambria Math" panose="02040503050406030204" pitchFamily="18" charset="0"/>
                <a:ea typeface="Times New Roman" panose="02020603050405020304" pitchFamily="18" charset="0"/>
                <a:cs typeface="B Lotus" panose="00000400000000000000" pitchFamily="2" charset="-78"/>
              </a:rPr>
              <a:t>∗</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400" dirty="0">
              <a:effectLst/>
              <a:latin typeface="Times New Roman" panose="02020603050405020304" pitchFamily="18" charset="0"/>
              <a:ea typeface="Times New Roman" panose="02020603050405020304" pitchFamily="18" charset="0"/>
            </a:endParaRPr>
          </a:p>
          <a:p>
            <a:pPr marL="457200" marR="0" algn="r" rtl="1"/>
            <a:r>
              <a:rPr lang="ar-SA" sz="2400" dirty="0">
                <a:effectLst/>
                <a:latin typeface="Times New Roman" panose="02020603050405020304" pitchFamily="18" charset="0"/>
                <a:ea typeface="Times New Roman" panose="02020603050405020304" pitchFamily="18" charset="0"/>
                <a:cs typeface="B Lotus" panose="00000400000000000000" pitchFamily="2" charset="-78"/>
              </a:rPr>
              <a:t>در</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PsycINFO </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و</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 PubMed</a:t>
            </a:r>
            <a:r>
              <a:rPr lang="ar-SA" sz="2400" dirty="0">
                <a:effectLst/>
                <a:latin typeface="Times New Roman" panose="02020603050405020304" pitchFamily="18" charset="0"/>
                <a:ea typeface="Times New Roman" panose="02020603050405020304" pitchFamily="18" charset="0"/>
                <a:cs typeface="B Lotus" panose="00000400000000000000" pitchFamily="2" charset="-78"/>
              </a:rPr>
              <a:t>، با همین کلیدواژه‌ها فقط کارآزمایی‌های بالینی، مرورها و فراتحلیل‌ها جست‌وجو شدند</a:t>
            </a:r>
            <a:r>
              <a:rPr lang="en-US" sz="24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400" dirty="0">
              <a:effectLst/>
              <a:latin typeface="Times New Roman" panose="02020603050405020304" pitchFamily="18" charset="0"/>
              <a:ea typeface="Times New Roman" panose="02020603050405020304" pitchFamily="18" charset="0"/>
            </a:endParaRPr>
          </a:p>
          <a:p>
            <a:endParaRPr lang="en-US" sz="2400" dirty="0"/>
          </a:p>
        </p:txBody>
      </p:sp>
    </p:spTree>
    <p:extLst>
      <p:ext uri="{BB962C8B-B14F-4D97-AF65-F5344CB8AC3E}">
        <p14:creationId xmlns:p14="http://schemas.microsoft.com/office/powerpoint/2010/main" val="1243977299"/>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7FB8F-AD35-4F42-90A3-62C96B72E9C4}"/>
              </a:ext>
            </a:extLst>
          </p:cNvPr>
          <p:cNvSpPr>
            <a:spLocks noGrp="1"/>
          </p:cNvSpPr>
          <p:nvPr>
            <p:ph type="title"/>
          </p:nvPr>
        </p:nvSpPr>
        <p:spPr/>
        <p:txBody>
          <a:bodyPr/>
          <a:lstStyle/>
          <a:p>
            <a:pPr algn="ctr"/>
            <a:r>
              <a:rPr lang="fa-IR" dirty="0"/>
              <a:t>روش شناسی</a:t>
            </a:r>
            <a:endParaRPr lang="en-US" dirty="0"/>
          </a:p>
        </p:txBody>
      </p:sp>
      <p:sp>
        <p:nvSpPr>
          <p:cNvPr id="3" name="Content Placeholder 2">
            <a:extLst>
              <a:ext uri="{FF2B5EF4-FFF2-40B4-BE49-F238E27FC236}">
                <a16:creationId xmlns:a16="http://schemas.microsoft.com/office/drawing/2014/main" id="{4A26ABAB-3B7E-47A2-BAC1-4AA500990468}"/>
              </a:ext>
            </a:extLst>
          </p:cNvPr>
          <p:cNvSpPr>
            <a:spLocks noGrp="1"/>
          </p:cNvSpPr>
          <p:nvPr>
            <p:ph idx="1"/>
          </p:nvPr>
        </p:nvSpPr>
        <p:spPr/>
        <p:txBody>
          <a:bodyPr>
            <a:noAutofit/>
          </a:bodyPr>
          <a:lstStyle/>
          <a:p>
            <a:pPr algn="r" rtl="1"/>
            <a:r>
              <a:rPr lang="ar-SA" sz="2800" dirty="0">
                <a:effectLst/>
                <a:latin typeface="Times New Roman" panose="02020603050405020304" pitchFamily="18" charset="0"/>
                <a:ea typeface="Times New Roman" panose="02020603050405020304" pitchFamily="18" charset="0"/>
                <a:cs typeface="B Lotus" panose="00000400000000000000" pitchFamily="2" charset="-78"/>
              </a:rPr>
              <a:t>مرور منابع استفاده‌شده در فراتحلیل‌ها و مرورهای قبلی</a:t>
            </a:r>
            <a:r>
              <a:rPr lang="en-US" sz="28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800" dirty="0">
                <a:effectLst/>
                <a:latin typeface="Times New Roman" panose="02020603050405020304" pitchFamily="18" charset="0"/>
                <a:ea typeface="Times New Roman" panose="02020603050405020304" pitchFamily="18" charset="0"/>
                <a:cs typeface="B Lotus" panose="00000400000000000000" pitchFamily="2" charset="-78"/>
              </a:rPr>
              <a:t>مانند</a:t>
            </a:r>
            <a:r>
              <a:rPr lang="en-US" sz="2800" dirty="0">
                <a:effectLst/>
                <a:latin typeface="Times New Roman" panose="02020603050405020304" pitchFamily="18" charset="0"/>
                <a:ea typeface="Times New Roman" panose="02020603050405020304" pitchFamily="18" charset="0"/>
                <a:cs typeface="B Lotus" panose="00000400000000000000" pitchFamily="2" charset="-78"/>
              </a:rPr>
              <a:t> Anderson</a:t>
            </a:r>
            <a:r>
              <a:rPr lang="ar-SA" sz="2800"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2800" dirty="0" err="1">
                <a:effectLst/>
                <a:latin typeface="Times New Roman" panose="02020603050405020304" pitchFamily="18" charset="0"/>
                <a:ea typeface="Times New Roman" panose="02020603050405020304" pitchFamily="18" charset="0"/>
                <a:cs typeface="B Lotus" panose="00000400000000000000" pitchFamily="2" charset="-78"/>
              </a:rPr>
              <a:t>Captari</a:t>
            </a:r>
            <a:r>
              <a:rPr lang="ar-SA" sz="2800"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2800" dirty="0">
                <a:effectLst/>
                <a:latin typeface="Times New Roman" panose="02020603050405020304" pitchFamily="18" charset="0"/>
                <a:ea typeface="Times New Roman" panose="02020603050405020304" pitchFamily="18" charset="0"/>
                <a:cs typeface="B Lotus" panose="00000400000000000000" pitchFamily="2" charset="-78"/>
              </a:rPr>
              <a:t>McCullough </a:t>
            </a:r>
            <a:r>
              <a:rPr lang="ar-SA" sz="2800" dirty="0">
                <a:effectLst/>
                <a:latin typeface="Times New Roman" panose="02020603050405020304" pitchFamily="18" charset="0"/>
                <a:ea typeface="Times New Roman" panose="02020603050405020304" pitchFamily="18" charset="0"/>
                <a:cs typeface="B Lotus" panose="00000400000000000000" pitchFamily="2" charset="-78"/>
              </a:rPr>
              <a:t>و دیگران</a:t>
            </a:r>
            <a:r>
              <a:rPr lang="en-US" sz="28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800" dirty="0">
                <a:effectLst/>
                <a:latin typeface="Times New Roman" panose="02020603050405020304" pitchFamily="18" charset="0"/>
                <a:ea typeface="Times New Roman" panose="02020603050405020304" pitchFamily="18" charset="0"/>
                <a:cs typeface="B Lotus" panose="00000400000000000000" pitchFamily="2" charset="-78"/>
              </a:rPr>
              <a:t>همچنین از طریق ایمیل با متخصصان حوزه روان‌درمانی و دین/معنویت تماس گرفته شد تا از مطالعات در حال انجام مطلع شویم، اما مطالعه جدیدی یافت نشد. ما به‌دنبال دست‌نوشته‌های منتشرنشده نبودیم. در نهایت، دو پایگاه ثبت کارآزمایی بالینی</a:t>
            </a:r>
            <a:r>
              <a:rPr lang="en-US" sz="2800" dirty="0">
                <a:effectLst/>
                <a:latin typeface="Times New Roman" panose="02020603050405020304" pitchFamily="18" charset="0"/>
                <a:ea typeface="Times New Roman" panose="02020603050405020304" pitchFamily="18" charset="0"/>
                <a:cs typeface="B Lotus" panose="00000400000000000000" pitchFamily="2" charset="-78"/>
              </a:rPr>
              <a:t> (</a:t>
            </a:r>
            <a:r>
              <a:rPr lang="en-US" sz="2800" b="1" dirty="0">
                <a:effectLst/>
                <a:latin typeface="Times New Roman" panose="02020603050405020304" pitchFamily="18" charset="0"/>
                <a:ea typeface="Times New Roman" panose="02020603050405020304" pitchFamily="18" charset="0"/>
                <a:cs typeface="B Lotus" panose="00000400000000000000" pitchFamily="2" charset="-78"/>
              </a:rPr>
              <a:t>clinicaltrials.gov</a:t>
            </a:r>
            <a:r>
              <a:rPr lang="en-US" sz="28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800" dirty="0">
                <a:effectLst/>
                <a:latin typeface="Times New Roman" panose="02020603050405020304" pitchFamily="18" charset="0"/>
                <a:ea typeface="Times New Roman" panose="02020603050405020304" pitchFamily="18" charset="0"/>
                <a:cs typeface="B Lotus" panose="00000400000000000000" pitchFamily="2" charset="-78"/>
              </a:rPr>
              <a:t>و </a:t>
            </a:r>
            <a:r>
              <a:rPr lang="en-US" sz="2800" b="1" dirty="0">
                <a:effectLst/>
                <a:latin typeface="Times New Roman" panose="02020603050405020304" pitchFamily="18" charset="0"/>
                <a:ea typeface="Times New Roman" panose="02020603050405020304" pitchFamily="18" charset="0"/>
                <a:cs typeface="B Lotus" panose="00000400000000000000" pitchFamily="2" charset="-78"/>
              </a:rPr>
              <a:t>controlled-trials.com</a:t>
            </a:r>
            <a:r>
              <a:rPr lang="en-US" sz="28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800" dirty="0">
                <a:effectLst/>
                <a:latin typeface="Times New Roman" panose="02020603050405020304" pitchFamily="18" charset="0"/>
                <a:ea typeface="Times New Roman" panose="02020603050405020304" pitchFamily="18" charset="0"/>
                <a:cs typeface="B Lotus" panose="00000400000000000000" pitchFamily="2" charset="-78"/>
              </a:rPr>
              <a:t>نیز بررسی شدند که نتیجه‌ای در پی نداشت. از آنجا که طرح تحلیل و جست‌وجوی منابع قبل از </a:t>
            </a:r>
            <a:r>
              <a:rPr lang="fa-IR" sz="2800" dirty="0">
                <a:effectLst/>
                <a:latin typeface="Times New Roman" panose="02020603050405020304" pitchFamily="18" charset="0"/>
                <a:ea typeface="Times New Roman" panose="02020603050405020304" pitchFamily="18" charset="0"/>
                <a:cs typeface="B Lotus" panose="00000400000000000000" pitchFamily="2" charset="-78"/>
              </a:rPr>
              <a:t>۲۰۱۴</a:t>
            </a:r>
            <a:r>
              <a:rPr lang="ar-SA" sz="2800" dirty="0">
                <a:effectLst/>
                <a:latin typeface="Times New Roman" panose="02020603050405020304" pitchFamily="18" charset="0"/>
                <a:ea typeface="Times New Roman" panose="02020603050405020304" pitchFamily="18" charset="0"/>
                <a:cs typeface="B Lotus" panose="00000400000000000000" pitchFamily="2" charset="-78"/>
              </a:rPr>
              <a:t> انجام شده بود، پیش‌ثبت مطالعه وجود ندارد</a:t>
            </a:r>
            <a:r>
              <a:rPr lang="en-US" sz="28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800" dirty="0">
              <a:effectLst/>
              <a:latin typeface="Times New Roman" panose="02020603050405020304" pitchFamily="18" charset="0"/>
              <a:ea typeface="Times New Roman" panose="02020603050405020304" pitchFamily="18" charset="0"/>
            </a:endParaRPr>
          </a:p>
          <a:p>
            <a:pPr algn="r" rtl="1"/>
            <a:endParaRPr lang="en-US" sz="2800" dirty="0"/>
          </a:p>
        </p:txBody>
      </p:sp>
    </p:spTree>
    <p:extLst>
      <p:ext uri="{BB962C8B-B14F-4D97-AF65-F5344CB8AC3E}">
        <p14:creationId xmlns:p14="http://schemas.microsoft.com/office/powerpoint/2010/main" val="3617249243"/>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BD0B-64DF-4CFC-A9EA-54B48BACC52A}"/>
              </a:ext>
            </a:extLst>
          </p:cNvPr>
          <p:cNvSpPr>
            <a:spLocks noGrp="1"/>
          </p:cNvSpPr>
          <p:nvPr>
            <p:ph type="title"/>
          </p:nvPr>
        </p:nvSpPr>
        <p:spPr/>
        <p:txBody>
          <a:bodyPr>
            <a:normAutofit/>
          </a:bodyPr>
          <a:lstStyle/>
          <a:p>
            <a:pPr algn="ctr"/>
            <a:r>
              <a:rPr lang="ar-SA" sz="3200" dirty="0">
                <a:effectLst/>
                <a:latin typeface="B Lotus" panose="00000400000000000000" pitchFamily="2" charset="-78"/>
                <a:ea typeface="Calibri" panose="020F0502020204030204" pitchFamily="34" charset="0"/>
                <a:cs typeface="B Lotus" panose="00000400000000000000" pitchFamily="2" charset="-78"/>
              </a:rPr>
              <a:t>معیارهای ورود به مطالعه</a:t>
            </a:r>
            <a:endParaRPr lang="en-US" sz="3200" dirty="0"/>
          </a:p>
        </p:txBody>
      </p:sp>
      <p:sp>
        <p:nvSpPr>
          <p:cNvPr id="3" name="Content Placeholder 2">
            <a:extLst>
              <a:ext uri="{FF2B5EF4-FFF2-40B4-BE49-F238E27FC236}">
                <a16:creationId xmlns:a16="http://schemas.microsoft.com/office/drawing/2014/main" id="{34DB11B8-5C6C-47EB-8774-CD298E475AFA}"/>
              </a:ext>
            </a:extLst>
          </p:cNvPr>
          <p:cNvSpPr>
            <a:spLocks noGrp="1"/>
          </p:cNvSpPr>
          <p:nvPr>
            <p:ph idx="1"/>
          </p:nvPr>
        </p:nvSpPr>
        <p:spPr/>
        <p:txBody>
          <a:bodyPr>
            <a:normAutofit/>
          </a:bodyPr>
          <a:lstStyle/>
          <a:p>
            <a:pPr marL="0" marR="0" algn="r" rtl="1"/>
            <a:r>
              <a:rPr lang="ar-SA" sz="2800" dirty="0">
                <a:effectLst/>
                <a:latin typeface="Times New Roman" panose="02020603050405020304" pitchFamily="18" charset="0"/>
                <a:ea typeface="Times New Roman" panose="02020603050405020304" pitchFamily="18" charset="0"/>
                <a:cs typeface="B Lotus" panose="00000400000000000000" pitchFamily="2" charset="-78"/>
              </a:rPr>
              <a:t>برای کاهش تنوع میان مطالعات، معیارهای سخت‌گیرانه‌ای بر اساس چارچوب </a:t>
            </a:r>
            <a:r>
              <a:rPr lang="en-US" sz="2800" b="1" dirty="0">
                <a:effectLst/>
                <a:latin typeface="Times New Roman" panose="02020603050405020304" pitchFamily="18" charset="0"/>
                <a:ea typeface="Times New Roman" panose="02020603050405020304" pitchFamily="18" charset="0"/>
                <a:cs typeface="B Lotus" panose="00000400000000000000" pitchFamily="2" charset="-78"/>
              </a:rPr>
              <a:t>PICO</a:t>
            </a:r>
            <a:r>
              <a:rPr lang="en-US" sz="2800" dirty="0">
                <a:effectLst/>
                <a:latin typeface="Times New Roman" panose="02020603050405020304" pitchFamily="18" charset="0"/>
                <a:ea typeface="Times New Roman" panose="02020603050405020304" pitchFamily="18" charset="0"/>
                <a:cs typeface="B Lotus" panose="00000400000000000000" pitchFamily="2" charset="-78"/>
              </a:rPr>
              <a:t> </a:t>
            </a:r>
            <a:r>
              <a:rPr lang="ar-SA" sz="2800" dirty="0">
                <a:effectLst/>
                <a:latin typeface="Times New Roman" panose="02020603050405020304" pitchFamily="18" charset="0"/>
                <a:ea typeface="Times New Roman" panose="02020603050405020304" pitchFamily="18" charset="0"/>
                <a:cs typeface="B Lotus" panose="00000400000000000000" pitchFamily="2" charset="-78"/>
              </a:rPr>
              <a:t>(جمعیت، مداخله، مقایسه‌گر، پیامد) اعمال شد</a:t>
            </a:r>
            <a:r>
              <a:rPr lang="en-US" sz="28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800" dirty="0">
              <a:effectLst/>
              <a:latin typeface="Times New Roman" panose="02020603050405020304" pitchFamily="18" charset="0"/>
              <a:ea typeface="Times New Roman" panose="02020603050405020304" pitchFamily="18" charset="0"/>
            </a:endParaRPr>
          </a:p>
          <a:p>
            <a:pPr marL="0" marR="0" algn="r" rtl="1">
              <a:lnSpc>
                <a:spcPct val="107000"/>
              </a:lnSpc>
              <a:spcBef>
                <a:spcPts val="200"/>
              </a:spcBef>
              <a:spcAft>
                <a:spcPts val="0"/>
              </a:spcAft>
            </a:pPr>
            <a:r>
              <a:rPr lang="en-ZW" sz="2800" b="1" i="1" dirty="0">
                <a:solidFill>
                  <a:srgbClr val="2F5496"/>
                </a:solidFill>
                <a:effectLst/>
                <a:latin typeface="Segoe UI Emoji" panose="020B0502040204020203" pitchFamily="34" charset="0"/>
                <a:ea typeface="Times New Roman" panose="02020603050405020304" pitchFamily="18" charset="0"/>
                <a:cs typeface="B Lotus" panose="00000400000000000000" pitchFamily="2" charset="-78"/>
              </a:rPr>
              <a:t>👥</a:t>
            </a:r>
            <a:r>
              <a:rPr lang="en-ZW" sz="2800" b="1" i="1" dirty="0">
                <a:solidFill>
                  <a:srgbClr val="2F5496"/>
                </a:solidFill>
                <a:effectLst/>
                <a:latin typeface="Calibri Light" panose="020F0302020204030204" pitchFamily="34" charset="0"/>
                <a:ea typeface="Times New Roman" panose="02020603050405020304" pitchFamily="18" charset="0"/>
                <a:cs typeface="B Lotus" panose="00000400000000000000" pitchFamily="2" charset="-78"/>
              </a:rPr>
              <a:t> </a:t>
            </a:r>
            <a:r>
              <a:rPr lang="ar-SA" sz="2800" b="1" i="1" dirty="0">
                <a:solidFill>
                  <a:srgbClr val="2F5496"/>
                </a:solidFill>
                <a:effectLst/>
                <a:latin typeface="Calibri Light" panose="020F0302020204030204" pitchFamily="34" charset="0"/>
                <a:ea typeface="Times New Roman" panose="02020603050405020304" pitchFamily="18" charset="0"/>
                <a:cs typeface="B Lotus" panose="00000400000000000000" pitchFamily="2" charset="-78"/>
              </a:rPr>
              <a:t>جمعیت</a:t>
            </a:r>
            <a:r>
              <a:rPr lang="en-ZW" sz="2800" b="1" i="1" dirty="0">
                <a:solidFill>
                  <a:srgbClr val="2F5496"/>
                </a:solidFill>
                <a:effectLst/>
                <a:latin typeface="Calibri Light" panose="020F0302020204030204" pitchFamily="34" charset="0"/>
                <a:ea typeface="Times New Roman" panose="02020603050405020304" pitchFamily="18" charset="0"/>
                <a:cs typeface="B Lotus" panose="00000400000000000000" pitchFamily="2" charset="-78"/>
              </a:rPr>
              <a:t> (Population)</a:t>
            </a:r>
            <a:endParaRPr lang="en-US" sz="2800" b="1" i="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342900" marR="0" lvl="0" indent="-342900" algn="r" rtl="1">
              <a:buSzPts val="1000"/>
              <a:buFont typeface="Symbol" panose="05050102010706020507" pitchFamily="18" charset="2"/>
              <a:buChar char=""/>
              <a:tabLst>
                <a:tab pos="457200" algn="l"/>
              </a:tabLst>
            </a:pPr>
            <a:r>
              <a:rPr lang="ar-SA" sz="2800" dirty="0">
                <a:effectLst/>
                <a:latin typeface="Times New Roman" panose="02020603050405020304" pitchFamily="18" charset="0"/>
                <a:ea typeface="Times New Roman" panose="02020603050405020304" pitchFamily="18" charset="0"/>
                <a:cs typeface="B Lotus" panose="00000400000000000000" pitchFamily="2" charset="-78"/>
              </a:rPr>
              <a:t>افراد </a:t>
            </a:r>
            <a:r>
              <a:rPr lang="fa-IR" sz="2800" dirty="0">
                <a:effectLst/>
                <a:latin typeface="Times New Roman" panose="02020603050405020304" pitchFamily="18" charset="0"/>
                <a:ea typeface="Times New Roman" panose="02020603050405020304" pitchFamily="18" charset="0"/>
                <a:cs typeface="B Lotus" panose="00000400000000000000" pitchFamily="2" charset="-78"/>
              </a:rPr>
              <a:t>۱۸</a:t>
            </a:r>
            <a:r>
              <a:rPr lang="ar-SA" sz="2800" dirty="0">
                <a:effectLst/>
                <a:latin typeface="Times New Roman" panose="02020603050405020304" pitchFamily="18" charset="0"/>
                <a:ea typeface="Times New Roman" panose="02020603050405020304" pitchFamily="18" charset="0"/>
                <a:cs typeface="B Lotus" panose="00000400000000000000" pitchFamily="2" charset="-78"/>
              </a:rPr>
              <a:t> سال یا بالاتر؛</a:t>
            </a:r>
            <a:endParaRPr lang="en-US" sz="2800" dirty="0">
              <a:effectLst/>
              <a:latin typeface="Times New Roman" panose="02020603050405020304" pitchFamily="18" charset="0"/>
              <a:ea typeface="Times New Roman" panose="02020603050405020304" pitchFamily="18" charset="0"/>
            </a:endParaRPr>
          </a:p>
          <a:p>
            <a:pPr marL="342900" marR="0" lvl="0" indent="-342900" algn="r" rtl="1">
              <a:buSzPts val="1000"/>
              <a:buFont typeface="Symbol" panose="05050102010706020507" pitchFamily="18" charset="2"/>
              <a:buChar char=""/>
              <a:tabLst>
                <a:tab pos="457200" algn="l"/>
              </a:tabLst>
            </a:pPr>
            <a:r>
              <a:rPr lang="ar-SA" sz="2800" dirty="0">
                <a:effectLst/>
                <a:latin typeface="Times New Roman" panose="02020603050405020304" pitchFamily="18" charset="0"/>
                <a:ea typeface="Times New Roman" panose="02020603050405020304" pitchFamily="18" charset="0"/>
                <a:cs typeface="B Lotus" panose="00000400000000000000" pitchFamily="2" charset="-78"/>
              </a:rPr>
              <a:t>تشخیص رسمی «اختلال محور</a:t>
            </a:r>
            <a:r>
              <a:rPr lang="en-US" sz="2800" dirty="0">
                <a:effectLst/>
                <a:latin typeface="Times New Roman" panose="02020603050405020304" pitchFamily="18" charset="0"/>
                <a:ea typeface="Times New Roman" panose="02020603050405020304" pitchFamily="18" charset="0"/>
                <a:cs typeface="B Lotus" panose="00000400000000000000" pitchFamily="2" charset="-78"/>
              </a:rPr>
              <a:t> I» </a:t>
            </a:r>
            <a:r>
              <a:rPr lang="ar-SA" sz="2800" dirty="0">
                <a:effectLst/>
                <a:latin typeface="Times New Roman" panose="02020603050405020304" pitchFamily="18" charset="0"/>
                <a:ea typeface="Times New Roman" panose="02020603050405020304" pitchFamily="18" charset="0"/>
                <a:cs typeface="B Lotus" panose="00000400000000000000" pitchFamily="2" charset="-78"/>
              </a:rPr>
              <a:t>طبق راهنمای</a:t>
            </a:r>
            <a:r>
              <a:rPr lang="en-US" sz="2800" dirty="0">
                <a:effectLst/>
                <a:latin typeface="Times New Roman" panose="02020603050405020304" pitchFamily="18" charset="0"/>
                <a:ea typeface="Times New Roman" panose="02020603050405020304" pitchFamily="18" charset="0"/>
                <a:cs typeface="B Lotus" panose="00000400000000000000" pitchFamily="2" charset="-78"/>
              </a:rPr>
              <a:t> DSM </a:t>
            </a:r>
            <a:r>
              <a:rPr lang="ar-SA" sz="2800" dirty="0">
                <a:effectLst/>
                <a:latin typeface="Times New Roman" panose="02020603050405020304" pitchFamily="18" charset="0"/>
                <a:ea typeface="Times New Roman" panose="02020603050405020304" pitchFamily="18" charset="0"/>
                <a:cs typeface="B Lotus" panose="00000400000000000000" pitchFamily="2" charset="-78"/>
              </a:rPr>
              <a:t>یا</a:t>
            </a:r>
            <a:r>
              <a:rPr lang="en-US" sz="2800" dirty="0">
                <a:effectLst/>
                <a:latin typeface="Times New Roman" panose="02020603050405020304" pitchFamily="18" charset="0"/>
                <a:ea typeface="Times New Roman" panose="02020603050405020304" pitchFamily="18" charset="0"/>
                <a:cs typeface="B Lotus" panose="00000400000000000000" pitchFamily="2" charset="-78"/>
              </a:rPr>
              <a:t> ICD</a:t>
            </a:r>
            <a:r>
              <a:rPr lang="ar-SA" sz="28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800" dirty="0">
              <a:effectLst/>
              <a:latin typeface="Times New Roman" panose="02020603050405020304" pitchFamily="18" charset="0"/>
              <a:ea typeface="Times New Roman" panose="02020603050405020304" pitchFamily="18" charset="0"/>
            </a:endParaRPr>
          </a:p>
          <a:p>
            <a:pPr marL="342900" marR="0" lvl="0" indent="-342900" algn="r" rtl="1">
              <a:buSzPts val="1000"/>
              <a:buFont typeface="Symbol" panose="05050102010706020507" pitchFamily="18" charset="2"/>
              <a:buChar char=""/>
              <a:tabLst>
                <a:tab pos="457200" algn="l"/>
              </a:tabLst>
            </a:pPr>
            <a:r>
              <a:rPr lang="ar-SA" sz="2800" dirty="0">
                <a:effectLst/>
                <a:latin typeface="Times New Roman" panose="02020603050405020304" pitchFamily="18" charset="0"/>
                <a:ea typeface="Times New Roman" panose="02020603050405020304" pitchFamily="18" charset="0"/>
                <a:cs typeface="B Lotus" panose="00000400000000000000" pitchFamily="2" charset="-78"/>
              </a:rPr>
              <a:t>درمان‌شده در مراکز خدمات سلامت روان</a:t>
            </a:r>
            <a:r>
              <a:rPr lang="en-US" sz="2800" dirty="0">
                <a:effectLst/>
                <a:latin typeface="Times New Roman" panose="02020603050405020304" pitchFamily="18" charset="0"/>
                <a:ea typeface="Times New Roman" panose="02020603050405020304" pitchFamily="18" charset="0"/>
                <a:cs typeface="B Lotus" panose="00000400000000000000" pitchFamily="2" charset="-78"/>
              </a:rPr>
              <a:t>.</a:t>
            </a:r>
            <a:endParaRPr lang="en-US" sz="2800" dirty="0">
              <a:effectLst/>
              <a:latin typeface="Times New Roman" panose="02020603050405020304" pitchFamily="18" charset="0"/>
              <a:ea typeface="Times New Roman" panose="02020603050405020304" pitchFamily="18" charset="0"/>
            </a:endParaRPr>
          </a:p>
          <a:p>
            <a:endParaRPr lang="en-US" sz="2800" dirty="0"/>
          </a:p>
        </p:txBody>
      </p:sp>
    </p:spTree>
    <p:extLst>
      <p:ext uri="{BB962C8B-B14F-4D97-AF65-F5344CB8AC3E}">
        <p14:creationId xmlns:p14="http://schemas.microsoft.com/office/powerpoint/2010/main" val="1528467069"/>
      </p:ext>
    </p:extLst>
  </p:cSld>
  <p:clrMapOvr>
    <a:masterClrMapping/>
  </p:clrMapOvr>
  <p:transition spd="slow">
    <p:push dir="u"/>
  </p:transition>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41</TotalTime>
  <Words>2813</Words>
  <Application>Microsoft Office PowerPoint</Application>
  <PresentationFormat>Widescreen</PresentationFormat>
  <Paragraphs>157</Paragraphs>
  <Slides>29</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29</vt:i4>
      </vt:variant>
    </vt:vector>
  </HeadingPairs>
  <TitlesOfParts>
    <vt:vector size="41" baseType="lpstr">
      <vt:lpstr>Arial</vt:lpstr>
      <vt:lpstr>B Lotus</vt:lpstr>
      <vt:lpstr>Calibri Light</vt:lpstr>
      <vt:lpstr>Cambria Math</vt:lpstr>
      <vt:lpstr>Courier New</vt:lpstr>
      <vt:lpstr>OpenSans-Semibold</vt:lpstr>
      <vt:lpstr>Segoe UI Emoji</vt:lpstr>
      <vt:lpstr>Symbol</vt:lpstr>
      <vt:lpstr>Times New Roman</vt:lpstr>
      <vt:lpstr>Trebuchet MS</vt:lpstr>
      <vt:lpstr>Wingdings 3</vt:lpstr>
      <vt:lpstr>Facet</vt:lpstr>
      <vt:lpstr>PowerPoint Presentation</vt:lpstr>
      <vt:lpstr>PowerPoint Presentation</vt:lpstr>
      <vt:lpstr>📊 شاخص‌های علمی و رتبه‌بندی </vt:lpstr>
      <vt:lpstr>نویسندگان</vt:lpstr>
      <vt:lpstr>فراتحلیل‌های پیشین درباره اثربخشی درمان‌های R/S </vt:lpstr>
      <vt:lpstr>اهداف فراتحلیل حاضر</vt:lpstr>
      <vt:lpstr>روش‌شناسی</vt:lpstr>
      <vt:lpstr>روش شناسی</vt:lpstr>
      <vt:lpstr>معیارهای ورود به مطالعه</vt:lpstr>
      <vt:lpstr>PowerPoint Presentation</vt:lpstr>
      <vt:lpstr>PowerPoint Presentation</vt:lpstr>
      <vt:lpstr>PowerPoint Presentation</vt:lpstr>
      <vt:lpstr>استخراج داده‌ها</vt:lpstr>
      <vt:lpstr>ارزیابی کیفیت مطالعات</vt:lpstr>
      <vt:lpstr>تحلیل داده‌ها</vt:lpstr>
      <vt:lpstr>نحوه محاسبه اندازه اثر </vt:lpstr>
      <vt:lpstr>مدل آماری مورد استفاده</vt:lpstr>
      <vt:lpstr>تحلیل تعدیل‌گرها </vt:lpstr>
      <vt:lpstr>PowerPoint Presentation</vt:lpstr>
      <vt:lpstr>علائم روان‌شناختی: درمان دینی/معنوی (R/S) در برابر درمان معمولی </vt:lpstr>
      <vt:lpstr>PowerPoint Presentation</vt:lpstr>
      <vt:lpstr>PowerPoint Presentation</vt:lpstr>
      <vt:lpstr>سوگیری انتشار </vt:lpstr>
      <vt:lpstr>بحث</vt:lpstr>
      <vt:lpstr>PowerPoint Presentation</vt:lpstr>
      <vt:lpstr>نکات مثبت</vt:lpstr>
      <vt:lpstr>PowerPoint Presentation</vt:lpstr>
      <vt:lpstr>نکات منفی</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The evaluation of religious and spirituality-based therapy compared to standard treatment in mental health care: A multi-level meta-analysis of randomized controlled trials  ارزیابی درمان مبتنی بر دین و معنویت در مقایسه با درمان استاندارد در مراقبت‌های سلامت روان: یک فراتحلیل چندسطحی از کارآزمایی‌های تصادفی کنترل‌شده.   </dc:title>
  <dc:creator>morteza karimi</dc:creator>
  <cp:lastModifiedBy>morteza karimi</cp:lastModifiedBy>
  <cp:revision>23</cp:revision>
  <dcterms:created xsi:type="dcterms:W3CDTF">2025-05-12T15:12:48Z</dcterms:created>
  <dcterms:modified xsi:type="dcterms:W3CDTF">2025-05-12T16:18:58Z</dcterms:modified>
</cp:coreProperties>
</file>