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87" r:id="rId2"/>
    <p:sldId id="391" r:id="rId3"/>
    <p:sldId id="397" r:id="rId4"/>
    <p:sldId id="402" r:id="rId5"/>
    <p:sldId id="404" r:id="rId6"/>
    <p:sldId id="405" r:id="rId7"/>
    <p:sldId id="413" r:id="rId8"/>
    <p:sldId id="372" r:id="rId9"/>
    <p:sldId id="475" r:id="rId10"/>
    <p:sldId id="572" r:id="rId11"/>
    <p:sldId id="574" r:id="rId12"/>
    <p:sldId id="575" r:id="rId13"/>
    <p:sldId id="5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A3A3"/>
    <a:srgbClr val="FFCCFF"/>
    <a:srgbClr val="FFDDFF"/>
    <a:srgbClr val="FF0000"/>
    <a:srgbClr val="FFFFAF"/>
    <a:srgbClr val="7DC777"/>
    <a:srgbClr val="3B8236"/>
    <a:srgbClr val="FFEFFF"/>
    <a:srgbClr val="00A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291" autoAdjust="0"/>
  </p:normalViewPr>
  <p:slideViewPr>
    <p:cSldViewPr snapToGrid="0">
      <p:cViewPr varScale="1">
        <p:scale>
          <a:sx n="85" d="100"/>
          <a:sy n="85" d="100"/>
        </p:scale>
        <p:origin x="6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482CE-DD96-4AA6-8408-BCD57CCB5A8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EA810-99C7-4639-90C8-975A938B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9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5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6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8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0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7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0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4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7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3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002060"/>
            </a:gs>
            <a:gs pos="72000">
              <a:schemeClr val="accent5">
                <a:lumMod val="50000"/>
              </a:schemeClr>
            </a:gs>
            <a:gs pos="49000">
              <a:srgbClr val="233E6F"/>
            </a:gs>
            <a:gs pos="48000">
              <a:srgbClr val="2E4469"/>
            </a:gs>
            <a:gs pos="60000">
              <a:srgbClr val="354A6C"/>
            </a:gs>
            <a:gs pos="35000">
              <a:srgbClr val="3C4F6E"/>
            </a:gs>
            <a:gs pos="24000">
              <a:srgbClr val="586577"/>
            </a:gs>
            <a:gs pos="12000">
              <a:srgbClr val="909289"/>
            </a:gs>
            <a:gs pos="0">
              <a:schemeClr val="accent4">
                <a:lumMod val="32000"/>
                <a:lumOff val="68000"/>
              </a:schemeClr>
            </a:gs>
            <a:gs pos="93000">
              <a:schemeClr val="accent5">
                <a:lumMod val="50000"/>
              </a:schemeClr>
            </a:gs>
          </a:gsLst>
          <a:path path="circle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E5B3D-21EE-4FB1-9D7C-F5F8D5ED517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29800-9063-4A4F-AE3D-E85569184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9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202" y="213360"/>
            <a:ext cx="11625052" cy="6485882"/>
          </a:xfrm>
        </p:spPr>
        <p:txBody>
          <a:bodyPr>
            <a:normAutofit/>
          </a:bodyPr>
          <a:lstStyle/>
          <a:p>
            <a:pPr rtl="1">
              <a:lnSpc>
                <a:spcPct val="100000"/>
              </a:lnSpc>
            </a:pPr>
            <a:r>
              <a:rPr lang="tr-TR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  <a:t>İlahi Odaklı Çok Boyutlu Manevi Psikoterapi</a:t>
            </a:r>
            <a:r>
              <a:rPr lang="tr-TR" sz="48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  <a:t/>
            </a:r>
            <a:br>
              <a:rPr lang="tr-TR" sz="48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</a:br>
            <a:r>
              <a:rPr lang="tr-TR" sz="4800" b="1" dirty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  <a:t/>
            </a:r>
            <a:br>
              <a:rPr lang="tr-TR" sz="4800" b="1" dirty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</a:br>
            <a:r>
              <a:rPr lang="tr-TR" sz="48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  <a:t>(</a:t>
            </a:r>
            <a:r>
              <a:rPr lang="en-US" sz="48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  <a:cs typeface="B Nazanin" panose="00000400000000000000" pitchFamily="2" charset="-78"/>
              </a:rPr>
              <a:t>Spiritual Multidimensional Psychotherapy</a:t>
            </a:r>
            <a:br>
              <a:rPr lang="en-US" sz="48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  <a:cs typeface="B Nazanin" panose="00000400000000000000" pitchFamily="2" charset="-78"/>
              </a:rPr>
            </a:br>
            <a:r>
              <a:rPr lang="en-US" sz="48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  <a:cs typeface="B Nazanin" panose="00000400000000000000" pitchFamily="2" charset="-78"/>
              </a:rPr>
              <a:t> A GOD-Oriented  Approach)</a:t>
            </a:r>
            <a:br>
              <a:rPr lang="en-US" sz="48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  <a:cs typeface="B Nazanin" panose="00000400000000000000" pitchFamily="2" charset="-78"/>
              </a:rPr>
            </a:br>
            <a:r>
              <a:rPr lang="en-US" sz="3600" b="1" dirty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  <a:t/>
            </a:r>
            <a:br>
              <a:rPr lang="en-US" sz="3600" b="1" dirty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</a:br>
            <a:r>
              <a:rPr lang="tr-TR" sz="36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  <a:t>Dr. </a:t>
            </a:r>
            <a:r>
              <a:rPr lang="tr-TR" sz="3600" b="1" dirty="0" err="1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  <a:t>Masoud</a:t>
            </a:r>
            <a:r>
              <a:rPr lang="tr-TR" sz="3600" b="1" dirty="0" smtClean="0">
                <a:solidFill>
                  <a:srgbClr val="FFFC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B Nazanin" panose="00000400000000000000" pitchFamily="2" charset="-78"/>
              </a:rPr>
              <a:t> Janbozorgi</a:t>
            </a:r>
            <a:endParaRPr lang="en-US" sz="4900" b="1" dirty="0">
              <a:solidFill>
                <a:srgbClr val="FFFC8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505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947532" y="434898"/>
            <a:ext cx="2280424" cy="2168443"/>
          </a:xfrm>
          <a:prstGeom prst="ellipse">
            <a:avLst/>
          </a:prstGeom>
          <a:solidFill>
            <a:srgbClr val="FFFED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Maksimize/büyütme</a:t>
            </a:r>
            <a:endParaRPr lang="en-US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Oval 1"/>
          <p:cNvSpPr/>
          <p:nvPr/>
        </p:nvSpPr>
        <p:spPr>
          <a:xfrm>
            <a:off x="4174903" y="3269413"/>
            <a:ext cx="1661854" cy="1281214"/>
          </a:xfrm>
          <a:prstGeom prst="ellipse">
            <a:avLst/>
          </a:prstGeom>
          <a:solidFill>
            <a:srgbClr val="FFFC85"/>
          </a:solidFill>
          <a:ln>
            <a:solidFill>
              <a:srgbClr val="FFFC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Gerçeklik</a:t>
            </a:r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418656" y="3012724"/>
            <a:ext cx="2040163" cy="1537903"/>
          </a:xfrm>
          <a:custGeom>
            <a:avLst/>
            <a:gdLst>
              <a:gd name="connsiteX0" fmla="*/ 546409 w 3870360"/>
              <a:gd name="connsiteY0" fmla="*/ 1427357 h 3958683"/>
              <a:gd name="connsiteX1" fmla="*/ 535258 w 3870360"/>
              <a:gd name="connsiteY1" fmla="*/ 1338147 h 3958683"/>
              <a:gd name="connsiteX2" fmla="*/ 524107 w 3870360"/>
              <a:gd name="connsiteY2" fmla="*/ 1304693 h 3958683"/>
              <a:gd name="connsiteX3" fmla="*/ 535258 w 3870360"/>
              <a:gd name="connsiteY3" fmla="*/ 981308 h 3958683"/>
              <a:gd name="connsiteX4" fmla="*/ 557561 w 3870360"/>
              <a:gd name="connsiteY4" fmla="*/ 914400 h 3958683"/>
              <a:gd name="connsiteX5" fmla="*/ 691375 w 3870360"/>
              <a:gd name="connsiteY5" fmla="*/ 847493 h 3958683"/>
              <a:gd name="connsiteX6" fmla="*/ 724829 w 3870360"/>
              <a:gd name="connsiteY6" fmla="*/ 836342 h 3958683"/>
              <a:gd name="connsiteX7" fmla="*/ 858643 w 3870360"/>
              <a:gd name="connsiteY7" fmla="*/ 724830 h 3958683"/>
              <a:gd name="connsiteX8" fmla="*/ 880946 w 3870360"/>
              <a:gd name="connsiteY8" fmla="*/ 702527 h 3958683"/>
              <a:gd name="connsiteX9" fmla="*/ 914400 w 3870360"/>
              <a:gd name="connsiteY9" fmla="*/ 669074 h 3958683"/>
              <a:gd name="connsiteX10" fmla="*/ 947853 w 3870360"/>
              <a:gd name="connsiteY10" fmla="*/ 624469 h 3958683"/>
              <a:gd name="connsiteX11" fmla="*/ 1037063 w 3870360"/>
              <a:gd name="connsiteY11" fmla="*/ 535259 h 3958683"/>
              <a:gd name="connsiteX12" fmla="*/ 1081668 w 3870360"/>
              <a:gd name="connsiteY12" fmla="*/ 446049 h 3958683"/>
              <a:gd name="connsiteX13" fmla="*/ 1103970 w 3870360"/>
              <a:gd name="connsiteY13" fmla="*/ 401444 h 3958683"/>
              <a:gd name="connsiteX14" fmla="*/ 1137424 w 3870360"/>
              <a:gd name="connsiteY14" fmla="*/ 379142 h 3958683"/>
              <a:gd name="connsiteX15" fmla="*/ 1182029 w 3870360"/>
              <a:gd name="connsiteY15" fmla="*/ 312235 h 3958683"/>
              <a:gd name="connsiteX16" fmla="*/ 1204331 w 3870360"/>
              <a:gd name="connsiteY16" fmla="*/ 278781 h 3958683"/>
              <a:gd name="connsiteX17" fmla="*/ 1237785 w 3870360"/>
              <a:gd name="connsiteY17" fmla="*/ 245327 h 3958683"/>
              <a:gd name="connsiteX18" fmla="*/ 1282390 w 3870360"/>
              <a:gd name="connsiteY18" fmla="*/ 189571 h 3958683"/>
              <a:gd name="connsiteX19" fmla="*/ 1382751 w 3870360"/>
              <a:gd name="connsiteY19" fmla="*/ 223025 h 3958683"/>
              <a:gd name="connsiteX20" fmla="*/ 1427356 w 3870360"/>
              <a:gd name="connsiteY20" fmla="*/ 289932 h 3958683"/>
              <a:gd name="connsiteX21" fmla="*/ 1438507 w 3870360"/>
              <a:gd name="connsiteY21" fmla="*/ 323386 h 3958683"/>
              <a:gd name="connsiteX22" fmla="*/ 1483112 w 3870360"/>
              <a:gd name="connsiteY22" fmla="*/ 390293 h 3958683"/>
              <a:gd name="connsiteX23" fmla="*/ 1527717 w 3870360"/>
              <a:gd name="connsiteY23" fmla="*/ 479503 h 3958683"/>
              <a:gd name="connsiteX24" fmla="*/ 1583473 w 3870360"/>
              <a:gd name="connsiteY24" fmla="*/ 579864 h 3958683"/>
              <a:gd name="connsiteX25" fmla="*/ 1639229 w 3870360"/>
              <a:gd name="connsiteY25" fmla="*/ 635620 h 3958683"/>
              <a:gd name="connsiteX26" fmla="*/ 1706136 w 3870360"/>
              <a:gd name="connsiteY26" fmla="*/ 602166 h 3958683"/>
              <a:gd name="connsiteX27" fmla="*/ 1784195 w 3870360"/>
              <a:gd name="connsiteY27" fmla="*/ 524108 h 3958683"/>
              <a:gd name="connsiteX28" fmla="*/ 1806497 w 3870360"/>
              <a:gd name="connsiteY28" fmla="*/ 501805 h 3958683"/>
              <a:gd name="connsiteX29" fmla="*/ 1851102 w 3870360"/>
              <a:gd name="connsiteY29" fmla="*/ 468352 h 3958683"/>
              <a:gd name="connsiteX30" fmla="*/ 1906858 w 3870360"/>
              <a:gd name="connsiteY30" fmla="*/ 390293 h 3958683"/>
              <a:gd name="connsiteX31" fmla="*/ 1940312 w 3870360"/>
              <a:gd name="connsiteY31" fmla="*/ 356839 h 3958683"/>
              <a:gd name="connsiteX32" fmla="*/ 1962614 w 3870360"/>
              <a:gd name="connsiteY32" fmla="*/ 323386 h 3958683"/>
              <a:gd name="connsiteX33" fmla="*/ 2062975 w 3870360"/>
              <a:gd name="connsiteY33" fmla="*/ 223025 h 3958683"/>
              <a:gd name="connsiteX34" fmla="*/ 2085278 w 3870360"/>
              <a:gd name="connsiteY34" fmla="*/ 200722 h 3958683"/>
              <a:gd name="connsiteX35" fmla="*/ 2141034 w 3870360"/>
              <a:gd name="connsiteY35" fmla="*/ 133815 h 3958683"/>
              <a:gd name="connsiteX36" fmla="*/ 2230243 w 3870360"/>
              <a:gd name="connsiteY36" fmla="*/ 66908 h 3958683"/>
              <a:gd name="connsiteX37" fmla="*/ 2252546 w 3870360"/>
              <a:gd name="connsiteY37" fmla="*/ 44605 h 3958683"/>
              <a:gd name="connsiteX38" fmla="*/ 2319453 w 3870360"/>
              <a:gd name="connsiteY38" fmla="*/ 0 h 3958683"/>
              <a:gd name="connsiteX39" fmla="*/ 2430965 w 3870360"/>
              <a:gd name="connsiteY39" fmla="*/ 44605 h 3958683"/>
              <a:gd name="connsiteX40" fmla="*/ 2486722 w 3870360"/>
              <a:gd name="connsiteY40" fmla="*/ 100361 h 3958683"/>
              <a:gd name="connsiteX41" fmla="*/ 2520175 w 3870360"/>
              <a:gd name="connsiteY41" fmla="*/ 133815 h 3958683"/>
              <a:gd name="connsiteX42" fmla="*/ 2575931 w 3870360"/>
              <a:gd name="connsiteY42" fmla="*/ 211874 h 3958683"/>
              <a:gd name="connsiteX43" fmla="*/ 2587082 w 3870360"/>
              <a:gd name="connsiteY43" fmla="*/ 245327 h 3958683"/>
              <a:gd name="connsiteX44" fmla="*/ 2609385 w 3870360"/>
              <a:gd name="connsiteY44" fmla="*/ 267630 h 3958683"/>
              <a:gd name="connsiteX45" fmla="*/ 2575931 w 3870360"/>
              <a:gd name="connsiteY45" fmla="*/ 446049 h 3958683"/>
              <a:gd name="connsiteX46" fmla="*/ 2564780 w 3870360"/>
              <a:gd name="connsiteY46" fmla="*/ 490654 h 3958683"/>
              <a:gd name="connsiteX47" fmla="*/ 2542478 w 3870360"/>
              <a:gd name="connsiteY47" fmla="*/ 535259 h 3958683"/>
              <a:gd name="connsiteX48" fmla="*/ 2531326 w 3870360"/>
              <a:gd name="connsiteY48" fmla="*/ 568713 h 3958683"/>
              <a:gd name="connsiteX49" fmla="*/ 2564780 w 3870360"/>
              <a:gd name="connsiteY49" fmla="*/ 735981 h 3958683"/>
              <a:gd name="connsiteX50" fmla="*/ 2587082 w 3870360"/>
              <a:gd name="connsiteY50" fmla="*/ 769435 h 3958683"/>
              <a:gd name="connsiteX51" fmla="*/ 2943922 w 3870360"/>
              <a:gd name="connsiteY51" fmla="*/ 735981 h 3958683"/>
              <a:gd name="connsiteX52" fmla="*/ 2988526 w 3870360"/>
              <a:gd name="connsiteY52" fmla="*/ 724830 h 3958683"/>
              <a:gd name="connsiteX53" fmla="*/ 3100039 w 3870360"/>
              <a:gd name="connsiteY53" fmla="*/ 702527 h 3958683"/>
              <a:gd name="connsiteX54" fmla="*/ 3166946 w 3870360"/>
              <a:gd name="connsiteY54" fmla="*/ 680225 h 3958683"/>
              <a:gd name="connsiteX55" fmla="*/ 3233853 w 3870360"/>
              <a:gd name="connsiteY55" fmla="*/ 802888 h 3958683"/>
              <a:gd name="connsiteX56" fmla="*/ 3245004 w 3870360"/>
              <a:gd name="connsiteY56" fmla="*/ 836342 h 3958683"/>
              <a:gd name="connsiteX57" fmla="*/ 3256156 w 3870360"/>
              <a:gd name="connsiteY57" fmla="*/ 892098 h 3958683"/>
              <a:gd name="connsiteX58" fmla="*/ 3289609 w 3870360"/>
              <a:gd name="connsiteY58" fmla="*/ 992459 h 3958683"/>
              <a:gd name="connsiteX59" fmla="*/ 3300761 w 3870360"/>
              <a:gd name="connsiteY59" fmla="*/ 1025913 h 3958683"/>
              <a:gd name="connsiteX60" fmla="*/ 3311912 w 3870360"/>
              <a:gd name="connsiteY60" fmla="*/ 1070517 h 3958683"/>
              <a:gd name="connsiteX61" fmla="*/ 3389970 w 3870360"/>
              <a:gd name="connsiteY61" fmla="*/ 1471961 h 3958683"/>
              <a:gd name="connsiteX62" fmla="*/ 3456878 w 3870360"/>
              <a:gd name="connsiteY62" fmla="*/ 1505415 h 3958683"/>
              <a:gd name="connsiteX63" fmla="*/ 3512634 w 3870360"/>
              <a:gd name="connsiteY63" fmla="*/ 1538869 h 3958683"/>
              <a:gd name="connsiteX64" fmla="*/ 3635297 w 3870360"/>
              <a:gd name="connsiteY64" fmla="*/ 1605776 h 3958683"/>
              <a:gd name="connsiteX65" fmla="*/ 3679902 w 3870360"/>
              <a:gd name="connsiteY65" fmla="*/ 1639230 h 3958683"/>
              <a:gd name="connsiteX66" fmla="*/ 3713356 w 3870360"/>
              <a:gd name="connsiteY66" fmla="*/ 1661532 h 3958683"/>
              <a:gd name="connsiteX67" fmla="*/ 3746809 w 3870360"/>
              <a:gd name="connsiteY67" fmla="*/ 1694986 h 3958683"/>
              <a:gd name="connsiteX68" fmla="*/ 3757961 w 3870360"/>
              <a:gd name="connsiteY68" fmla="*/ 1728439 h 3958683"/>
              <a:gd name="connsiteX69" fmla="*/ 3780263 w 3870360"/>
              <a:gd name="connsiteY69" fmla="*/ 1773044 h 3958683"/>
              <a:gd name="connsiteX70" fmla="*/ 3791414 w 3870360"/>
              <a:gd name="connsiteY70" fmla="*/ 1839952 h 3958683"/>
              <a:gd name="connsiteX71" fmla="*/ 3780263 w 3870360"/>
              <a:gd name="connsiteY71" fmla="*/ 2230244 h 3958683"/>
              <a:gd name="connsiteX72" fmla="*/ 3746809 w 3870360"/>
              <a:gd name="connsiteY72" fmla="*/ 2319454 h 3958683"/>
              <a:gd name="connsiteX73" fmla="*/ 3724507 w 3870360"/>
              <a:gd name="connsiteY73" fmla="*/ 2352908 h 3958683"/>
              <a:gd name="connsiteX74" fmla="*/ 3702204 w 3870360"/>
              <a:gd name="connsiteY74" fmla="*/ 2419815 h 3958683"/>
              <a:gd name="connsiteX75" fmla="*/ 3713356 w 3870360"/>
              <a:gd name="connsiteY75" fmla="*/ 2843561 h 3958683"/>
              <a:gd name="connsiteX76" fmla="*/ 3724507 w 3870360"/>
              <a:gd name="connsiteY76" fmla="*/ 2888166 h 3958683"/>
              <a:gd name="connsiteX77" fmla="*/ 3802565 w 3870360"/>
              <a:gd name="connsiteY77" fmla="*/ 3033132 h 3958683"/>
              <a:gd name="connsiteX78" fmla="*/ 3813717 w 3870360"/>
              <a:gd name="connsiteY78" fmla="*/ 3077737 h 3958683"/>
              <a:gd name="connsiteX79" fmla="*/ 3836019 w 3870360"/>
              <a:gd name="connsiteY79" fmla="*/ 3144644 h 3958683"/>
              <a:gd name="connsiteX80" fmla="*/ 3847170 w 3870360"/>
              <a:gd name="connsiteY80" fmla="*/ 3222703 h 3958683"/>
              <a:gd name="connsiteX81" fmla="*/ 3869473 w 3870360"/>
              <a:gd name="connsiteY81" fmla="*/ 3278459 h 3958683"/>
              <a:gd name="connsiteX82" fmla="*/ 3858322 w 3870360"/>
              <a:gd name="connsiteY82" fmla="*/ 3512635 h 3958683"/>
              <a:gd name="connsiteX83" fmla="*/ 3836019 w 3870360"/>
              <a:gd name="connsiteY83" fmla="*/ 3557239 h 3958683"/>
              <a:gd name="connsiteX84" fmla="*/ 3813717 w 3870360"/>
              <a:gd name="connsiteY84" fmla="*/ 3612996 h 3958683"/>
              <a:gd name="connsiteX85" fmla="*/ 3780263 w 3870360"/>
              <a:gd name="connsiteY85" fmla="*/ 3657600 h 3958683"/>
              <a:gd name="connsiteX86" fmla="*/ 3691053 w 3870360"/>
              <a:gd name="connsiteY86" fmla="*/ 3735659 h 3958683"/>
              <a:gd name="connsiteX87" fmla="*/ 3657600 w 3870360"/>
              <a:gd name="connsiteY87" fmla="*/ 3746810 h 3958683"/>
              <a:gd name="connsiteX88" fmla="*/ 3512634 w 3870360"/>
              <a:gd name="connsiteY88" fmla="*/ 3713357 h 3958683"/>
              <a:gd name="connsiteX89" fmla="*/ 3434575 w 3870360"/>
              <a:gd name="connsiteY89" fmla="*/ 3679903 h 3958683"/>
              <a:gd name="connsiteX90" fmla="*/ 3367668 w 3870360"/>
              <a:gd name="connsiteY90" fmla="*/ 3657600 h 3958683"/>
              <a:gd name="connsiteX91" fmla="*/ 3323063 w 3870360"/>
              <a:gd name="connsiteY91" fmla="*/ 3635298 h 3958683"/>
              <a:gd name="connsiteX92" fmla="*/ 3200400 w 3870360"/>
              <a:gd name="connsiteY92" fmla="*/ 3557239 h 3958683"/>
              <a:gd name="connsiteX93" fmla="*/ 3088887 w 3870360"/>
              <a:gd name="connsiteY93" fmla="*/ 3512635 h 3958683"/>
              <a:gd name="connsiteX94" fmla="*/ 3055434 w 3870360"/>
              <a:gd name="connsiteY94" fmla="*/ 3490332 h 3958683"/>
              <a:gd name="connsiteX95" fmla="*/ 2988526 w 3870360"/>
              <a:gd name="connsiteY95" fmla="*/ 3468030 h 3958683"/>
              <a:gd name="connsiteX96" fmla="*/ 2955073 w 3870360"/>
              <a:gd name="connsiteY96" fmla="*/ 3456878 h 3958683"/>
              <a:gd name="connsiteX97" fmla="*/ 2743200 w 3870360"/>
              <a:gd name="connsiteY97" fmla="*/ 3468030 h 3958683"/>
              <a:gd name="connsiteX98" fmla="*/ 2609385 w 3870360"/>
              <a:gd name="connsiteY98" fmla="*/ 3512635 h 3958683"/>
              <a:gd name="connsiteX99" fmla="*/ 2497873 w 3870360"/>
              <a:gd name="connsiteY99" fmla="*/ 3546088 h 3958683"/>
              <a:gd name="connsiteX100" fmla="*/ 2453268 w 3870360"/>
              <a:gd name="connsiteY100" fmla="*/ 3579542 h 3958683"/>
              <a:gd name="connsiteX101" fmla="*/ 2408663 w 3870360"/>
              <a:gd name="connsiteY101" fmla="*/ 3590693 h 3958683"/>
              <a:gd name="connsiteX102" fmla="*/ 2341756 w 3870360"/>
              <a:gd name="connsiteY102" fmla="*/ 3612996 h 3958683"/>
              <a:gd name="connsiteX103" fmla="*/ 2219092 w 3870360"/>
              <a:gd name="connsiteY103" fmla="*/ 3691054 h 3958683"/>
              <a:gd name="connsiteX104" fmla="*/ 2185639 w 3870360"/>
              <a:gd name="connsiteY104" fmla="*/ 3713357 h 3958683"/>
              <a:gd name="connsiteX105" fmla="*/ 2129882 w 3870360"/>
              <a:gd name="connsiteY105" fmla="*/ 3746810 h 3958683"/>
              <a:gd name="connsiteX106" fmla="*/ 2085278 w 3870360"/>
              <a:gd name="connsiteY106" fmla="*/ 3780264 h 3958683"/>
              <a:gd name="connsiteX107" fmla="*/ 1962614 w 3870360"/>
              <a:gd name="connsiteY107" fmla="*/ 3869474 h 3958683"/>
              <a:gd name="connsiteX108" fmla="*/ 1918009 w 3870360"/>
              <a:gd name="connsiteY108" fmla="*/ 3880625 h 3958683"/>
              <a:gd name="connsiteX109" fmla="*/ 1795346 w 3870360"/>
              <a:gd name="connsiteY109" fmla="*/ 3936381 h 3958683"/>
              <a:gd name="connsiteX110" fmla="*/ 1639229 w 3870360"/>
              <a:gd name="connsiteY110" fmla="*/ 3958683 h 3958683"/>
              <a:gd name="connsiteX111" fmla="*/ 1349297 w 3870360"/>
              <a:gd name="connsiteY111" fmla="*/ 3925230 h 3958683"/>
              <a:gd name="connsiteX112" fmla="*/ 1304692 w 3870360"/>
              <a:gd name="connsiteY112" fmla="*/ 3902927 h 3958683"/>
              <a:gd name="connsiteX113" fmla="*/ 1204331 w 3870360"/>
              <a:gd name="connsiteY113" fmla="*/ 3824869 h 3958683"/>
              <a:gd name="connsiteX114" fmla="*/ 1170878 w 3870360"/>
              <a:gd name="connsiteY114" fmla="*/ 3378820 h 3958683"/>
              <a:gd name="connsiteX115" fmla="*/ 1137424 w 3870360"/>
              <a:gd name="connsiteY115" fmla="*/ 3334215 h 3958683"/>
              <a:gd name="connsiteX116" fmla="*/ 1126273 w 3870360"/>
              <a:gd name="connsiteY116" fmla="*/ 3300761 h 3958683"/>
              <a:gd name="connsiteX117" fmla="*/ 1070517 w 3870360"/>
              <a:gd name="connsiteY117" fmla="*/ 3222703 h 3958683"/>
              <a:gd name="connsiteX118" fmla="*/ 1014761 w 3870360"/>
              <a:gd name="connsiteY118" fmla="*/ 3155796 h 3958683"/>
              <a:gd name="connsiteX119" fmla="*/ 970156 w 3870360"/>
              <a:gd name="connsiteY119" fmla="*/ 3122342 h 3958683"/>
              <a:gd name="connsiteX120" fmla="*/ 903248 w 3870360"/>
              <a:gd name="connsiteY120" fmla="*/ 3066586 h 3958683"/>
              <a:gd name="connsiteX121" fmla="*/ 869795 w 3870360"/>
              <a:gd name="connsiteY121" fmla="*/ 3044283 h 3958683"/>
              <a:gd name="connsiteX122" fmla="*/ 825190 w 3870360"/>
              <a:gd name="connsiteY122" fmla="*/ 3033132 h 3958683"/>
              <a:gd name="connsiteX123" fmla="*/ 791736 w 3870360"/>
              <a:gd name="connsiteY123" fmla="*/ 3021981 h 3958683"/>
              <a:gd name="connsiteX124" fmla="*/ 735980 w 3870360"/>
              <a:gd name="connsiteY124" fmla="*/ 3010830 h 3958683"/>
              <a:gd name="connsiteX125" fmla="*/ 669073 w 3870360"/>
              <a:gd name="connsiteY125" fmla="*/ 2988527 h 3958683"/>
              <a:gd name="connsiteX126" fmla="*/ 635619 w 3870360"/>
              <a:gd name="connsiteY126" fmla="*/ 2977376 h 3958683"/>
              <a:gd name="connsiteX127" fmla="*/ 602165 w 3870360"/>
              <a:gd name="connsiteY127" fmla="*/ 2966225 h 3958683"/>
              <a:gd name="connsiteX128" fmla="*/ 479502 w 3870360"/>
              <a:gd name="connsiteY128" fmla="*/ 2943922 h 3958683"/>
              <a:gd name="connsiteX129" fmla="*/ 423746 w 3870360"/>
              <a:gd name="connsiteY129" fmla="*/ 2921620 h 3958683"/>
              <a:gd name="connsiteX130" fmla="*/ 379141 w 3870360"/>
              <a:gd name="connsiteY130" fmla="*/ 2899317 h 3958683"/>
              <a:gd name="connsiteX131" fmla="*/ 312234 w 3870360"/>
              <a:gd name="connsiteY131" fmla="*/ 2877015 h 3958683"/>
              <a:gd name="connsiteX132" fmla="*/ 245326 w 3870360"/>
              <a:gd name="connsiteY132" fmla="*/ 2821259 h 3958683"/>
              <a:gd name="connsiteX133" fmla="*/ 167268 w 3870360"/>
              <a:gd name="connsiteY133" fmla="*/ 2743200 h 3958683"/>
              <a:gd name="connsiteX134" fmla="*/ 133814 w 3870360"/>
              <a:gd name="connsiteY134" fmla="*/ 2709747 h 3958683"/>
              <a:gd name="connsiteX135" fmla="*/ 111512 w 3870360"/>
              <a:gd name="connsiteY135" fmla="*/ 2687444 h 3958683"/>
              <a:gd name="connsiteX136" fmla="*/ 89209 w 3870360"/>
              <a:gd name="connsiteY136" fmla="*/ 2653991 h 3958683"/>
              <a:gd name="connsiteX137" fmla="*/ 44604 w 3870360"/>
              <a:gd name="connsiteY137" fmla="*/ 2587083 h 3958683"/>
              <a:gd name="connsiteX138" fmla="*/ 33453 w 3870360"/>
              <a:gd name="connsiteY138" fmla="*/ 2553630 h 3958683"/>
              <a:gd name="connsiteX139" fmla="*/ 0 w 3870360"/>
              <a:gd name="connsiteY139" fmla="*/ 2475571 h 3958683"/>
              <a:gd name="connsiteX140" fmla="*/ 33453 w 3870360"/>
              <a:gd name="connsiteY140" fmla="*/ 2308303 h 3958683"/>
              <a:gd name="connsiteX141" fmla="*/ 100361 w 3870360"/>
              <a:gd name="connsiteY141" fmla="*/ 2241396 h 3958683"/>
              <a:gd name="connsiteX142" fmla="*/ 178419 w 3870360"/>
              <a:gd name="connsiteY142" fmla="*/ 2141035 h 3958683"/>
              <a:gd name="connsiteX143" fmla="*/ 211873 w 3870360"/>
              <a:gd name="connsiteY143" fmla="*/ 2096430 h 3958683"/>
              <a:gd name="connsiteX144" fmla="*/ 234175 w 3870360"/>
              <a:gd name="connsiteY144" fmla="*/ 1996069 h 3958683"/>
              <a:gd name="connsiteX145" fmla="*/ 245326 w 3870360"/>
              <a:gd name="connsiteY145" fmla="*/ 1962615 h 3958683"/>
              <a:gd name="connsiteX146" fmla="*/ 267629 w 3870360"/>
              <a:gd name="connsiteY146" fmla="*/ 1929161 h 3958683"/>
              <a:gd name="connsiteX147" fmla="*/ 289931 w 3870360"/>
              <a:gd name="connsiteY147" fmla="*/ 1851103 h 3958683"/>
              <a:gd name="connsiteX148" fmla="*/ 301082 w 3870360"/>
              <a:gd name="connsiteY148" fmla="*/ 1806498 h 3958683"/>
              <a:gd name="connsiteX149" fmla="*/ 289931 w 3870360"/>
              <a:gd name="connsiteY149" fmla="*/ 1672683 h 3958683"/>
              <a:gd name="connsiteX150" fmla="*/ 278780 w 3870360"/>
              <a:gd name="connsiteY150" fmla="*/ 1639230 h 3958683"/>
              <a:gd name="connsiteX151" fmla="*/ 267629 w 3870360"/>
              <a:gd name="connsiteY151" fmla="*/ 1572322 h 3958683"/>
              <a:gd name="connsiteX152" fmla="*/ 245326 w 3870360"/>
              <a:gd name="connsiteY152" fmla="*/ 1550020 h 3958683"/>
              <a:gd name="connsiteX153" fmla="*/ 234175 w 3870360"/>
              <a:gd name="connsiteY153" fmla="*/ 1516566 h 3958683"/>
              <a:gd name="connsiteX154" fmla="*/ 211873 w 3870360"/>
              <a:gd name="connsiteY154" fmla="*/ 1427357 h 3958683"/>
              <a:gd name="connsiteX155" fmla="*/ 189570 w 3870360"/>
              <a:gd name="connsiteY155" fmla="*/ 1405054 h 3958683"/>
              <a:gd name="connsiteX156" fmla="*/ 178419 w 3870360"/>
              <a:gd name="connsiteY156" fmla="*/ 1349298 h 3958683"/>
              <a:gd name="connsiteX157" fmla="*/ 412595 w 3870360"/>
              <a:gd name="connsiteY157" fmla="*/ 1271239 h 3958683"/>
              <a:gd name="connsiteX158" fmla="*/ 423746 w 3870360"/>
              <a:gd name="connsiteY158" fmla="*/ 1304693 h 3958683"/>
              <a:gd name="connsiteX159" fmla="*/ 446048 w 3870360"/>
              <a:gd name="connsiteY159" fmla="*/ 1326996 h 3958683"/>
              <a:gd name="connsiteX160" fmla="*/ 468351 w 3870360"/>
              <a:gd name="connsiteY160" fmla="*/ 1360449 h 3958683"/>
              <a:gd name="connsiteX161" fmla="*/ 512956 w 3870360"/>
              <a:gd name="connsiteY161" fmla="*/ 1460810 h 3958683"/>
              <a:gd name="connsiteX162" fmla="*/ 546409 w 3870360"/>
              <a:gd name="connsiteY162" fmla="*/ 1561171 h 3958683"/>
              <a:gd name="connsiteX163" fmla="*/ 568712 w 3870360"/>
              <a:gd name="connsiteY163" fmla="*/ 1538869 h 3958683"/>
              <a:gd name="connsiteX164" fmla="*/ 579863 w 3870360"/>
              <a:gd name="connsiteY164" fmla="*/ 1471961 h 3958683"/>
              <a:gd name="connsiteX165" fmla="*/ 535258 w 3870360"/>
              <a:gd name="connsiteY165" fmla="*/ 1416205 h 3958683"/>
              <a:gd name="connsiteX166" fmla="*/ 546409 w 3870360"/>
              <a:gd name="connsiteY166" fmla="*/ 1427357 h 3958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3870360" h="3958683">
                <a:moveTo>
                  <a:pt x="546409" y="1427357"/>
                </a:moveTo>
                <a:cubicBezTo>
                  <a:pt x="546409" y="1414347"/>
                  <a:pt x="540619" y="1367632"/>
                  <a:pt x="535258" y="1338147"/>
                </a:cubicBezTo>
                <a:cubicBezTo>
                  <a:pt x="533155" y="1326582"/>
                  <a:pt x="524107" y="1316448"/>
                  <a:pt x="524107" y="1304693"/>
                </a:cubicBezTo>
                <a:cubicBezTo>
                  <a:pt x="524107" y="1196834"/>
                  <a:pt x="526047" y="1088773"/>
                  <a:pt x="535258" y="981308"/>
                </a:cubicBezTo>
                <a:cubicBezTo>
                  <a:pt x="537266" y="957885"/>
                  <a:pt x="538000" y="927440"/>
                  <a:pt x="557561" y="914400"/>
                </a:cubicBezTo>
                <a:cubicBezTo>
                  <a:pt x="644026" y="856757"/>
                  <a:pt x="599041" y="878271"/>
                  <a:pt x="691375" y="847493"/>
                </a:cubicBezTo>
                <a:lnTo>
                  <a:pt x="724829" y="836342"/>
                </a:lnTo>
                <a:cubicBezTo>
                  <a:pt x="817979" y="774242"/>
                  <a:pt x="772783" y="810690"/>
                  <a:pt x="858643" y="724830"/>
                </a:cubicBezTo>
                <a:lnTo>
                  <a:pt x="880946" y="702527"/>
                </a:lnTo>
                <a:cubicBezTo>
                  <a:pt x="892097" y="691376"/>
                  <a:pt x="904938" y="681690"/>
                  <a:pt x="914400" y="669074"/>
                </a:cubicBezTo>
                <a:cubicBezTo>
                  <a:pt x="925551" y="654206"/>
                  <a:pt x="934711" y="637611"/>
                  <a:pt x="947853" y="624469"/>
                </a:cubicBezTo>
                <a:cubicBezTo>
                  <a:pt x="1075151" y="497170"/>
                  <a:pt x="899334" y="707420"/>
                  <a:pt x="1037063" y="535259"/>
                </a:cubicBezTo>
                <a:cubicBezTo>
                  <a:pt x="1080975" y="425477"/>
                  <a:pt x="1037125" y="523999"/>
                  <a:pt x="1081668" y="446049"/>
                </a:cubicBezTo>
                <a:cubicBezTo>
                  <a:pt x="1089915" y="431616"/>
                  <a:pt x="1093328" y="414214"/>
                  <a:pt x="1103970" y="401444"/>
                </a:cubicBezTo>
                <a:cubicBezTo>
                  <a:pt x="1112550" y="391148"/>
                  <a:pt x="1126273" y="386576"/>
                  <a:pt x="1137424" y="379142"/>
                </a:cubicBezTo>
                <a:lnTo>
                  <a:pt x="1182029" y="312235"/>
                </a:lnTo>
                <a:cubicBezTo>
                  <a:pt x="1189463" y="301084"/>
                  <a:pt x="1194854" y="288258"/>
                  <a:pt x="1204331" y="278781"/>
                </a:cubicBezTo>
                <a:cubicBezTo>
                  <a:pt x="1215482" y="267630"/>
                  <a:pt x="1227689" y="257442"/>
                  <a:pt x="1237785" y="245327"/>
                </a:cubicBezTo>
                <a:cubicBezTo>
                  <a:pt x="1308121" y="160924"/>
                  <a:pt x="1217503" y="254458"/>
                  <a:pt x="1282390" y="189571"/>
                </a:cubicBezTo>
                <a:cubicBezTo>
                  <a:pt x="1319506" y="195757"/>
                  <a:pt x="1355980" y="192429"/>
                  <a:pt x="1382751" y="223025"/>
                </a:cubicBezTo>
                <a:cubicBezTo>
                  <a:pt x="1400402" y="243197"/>
                  <a:pt x="1427356" y="289932"/>
                  <a:pt x="1427356" y="289932"/>
                </a:cubicBezTo>
                <a:cubicBezTo>
                  <a:pt x="1431073" y="301083"/>
                  <a:pt x="1432799" y="313111"/>
                  <a:pt x="1438507" y="323386"/>
                </a:cubicBezTo>
                <a:cubicBezTo>
                  <a:pt x="1451524" y="346817"/>
                  <a:pt x="1483112" y="390293"/>
                  <a:pt x="1483112" y="390293"/>
                </a:cubicBezTo>
                <a:cubicBezTo>
                  <a:pt x="1508739" y="467174"/>
                  <a:pt x="1488791" y="440577"/>
                  <a:pt x="1527717" y="479503"/>
                </a:cubicBezTo>
                <a:cubicBezTo>
                  <a:pt x="1541739" y="521571"/>
                  <a:pt x="1545128" y="541519"/>
                  <a:pt x="1583473" y="579864"/>
                </a:cubicBezTo>
                <a:lnTo>
                  <a:pt x="1639229" y="635620"/>
                </a:lnTo>
                <a:cubicBezTo>
                  <a:pt x="1669784" y="625435"/>
                  <a:pt x="1680703" y="625055"/>
                  <a:pt x="1706136" y="602166"/>
                </a:cubicBezTo>
                <a:cubicBezTo>
                  <a:pt x="1733487" y="577550"/>
                  <a:pt x="1758175" y="550128"/>
                  <a:pt x="1784195" y="524108"/>
                </a:cubicBezTo>
                <a:cubicBezTo>
                  <a:pt x="1791629" y="516674"/>
                  <a:pt x="1798086" y="508113"/>
                  <a:pt x="1806497" y="501805"/>
                </a:cubicBezTo>
                <a:lnTo>
                  <a:pt x="1851102" y="468352"/>
                </a:lnTo>
                <a:cubicBezTo>
                  <a:pt x="1868755" y="441872"/>
                  <a:pt x="1886107" y="414503"/>
                  <a:pt x="1906858" y="390293"/>
                </a:cubicBezTo>
                <a:cubicBezTo>
                  <a:pt x="1917121" y="378319"/>
                  <a:pt x="1930216" y="368954"/>
                  <a:pt x="1940312" y="356839"/>
                </a:cubicBezTo>
                <a:cubicBezTo>
                  <a:pt x="1948892" y="346543"/>
                  <a:pt x="1953710" y="333403"/>
                  <a:pt x="1962614" y="323386"/>
                </a:cubicBezTo>
                <a:lnTo>
                  <a:pt x="2062975" y="223025"/>
                </a:lnTo>
                <a:cubicBezTo>
                  <a:pt x="2070409" y="215591"/>
                  <a:pt x="2079446" y="209470"/>
                  <a:pt x="2085278" y="200722"/>
                </a:cubicBezTo>
                <a:cubicBezTo>
                  <a:pt x="2106599" y="168740"/>
                  <a:pt x="2109551" y="159574"/>
                  <a:pt x="2141034" y="133815"/>
                </a:cubicBezTo>
                <a:cubicBezTo>
                  <a:pt x="2169802" y="110277"/>
                  <a:pt x="2203960" y="93191"/>
                  <a:pt x="2230243" y="66908"/>
                </a:cubicBezTo>
                <a:cubicBezTo>
                  <a:pt x="2237677" y="59474"/>
                  <a:pt x="2244135" y="50913"/>
                  <a:pt x="2252546" y="44605"/>
                </a:cubicBezTo>
                <a:cubicBezTo>
                  <a:pt x="2273989" y="28522"/>
                  <a:pt x="2319453" y="0"/>
                  <a:pt x="2319453" y="0"/>
                </a:cubicBezTo>
                <a:cubicBezTo>
                  <a:pt x="2356624" y="14868"/>
                  <a:pt x="2396636" y="24008"/>
                  <a:pt x="2430965" y="44605"/>
                </a:cubicBezTo>
                <a:cubicBezTo>
                  <a:pt x="2453503" y="58128"/>
                  <a:pt x="2468136" y="81775"/>
                  <a:pt x="2486722" y="100361"/>
                </a:cubicBezTo>
                <a:cubicBezTo>
                  <a:pt x="2497873" y="111512"/>
                  <a:pt x="2511427" y="120694"/>
                  <a:pt x="2520175" y="133815"/>
                </a:cubicBezTo>
                <a:cubicBezTo>
                  <a:pt x="2552787" y="182733"/>
                  <a:pt x="2534437" y="156547"/>
                  <a:pt x="2575931" y="211874"/>
                </a:cubicBezTo>
                <a:cubicBezTo>
                  <a:pt x="2579648" y="223025"/>
                  <a:pt x="2581034" y="235248"/>
                  <a:pt x="2587082" y="245327"/>
                </a:cubicBezTo>
                <a:cubicBezTo>
                  <a:pt x="2592491" y="254342"/>
                  <a:pt x="2608512" y="257153"/>
                  <a:pt x="2609385" y="267630"/>
                </a:cubicBezTo>
                <a:cubicBezTo>
                  <a:pt x="2617833" y="369000"/>
                  <a:pt x="2596241" y="364806"/>
                  <a:pt x="2575931" y="446049"/>
                </a:cubicBezTo>
                <a:cubicBezTo>
                  <a:pt x="2572214" y="460917"/>
                  <a:pt x="2570161" y="476304"/>
                  <a:pt x="2564780" y="490654"/>
                </a:cubicBezTo>
                <a:cubicBezTo>
                  <a:pt x="2558943" y="506219"/>
                  <a:pt x="2549026" y="519980"/>
                  <a:pt x="2542478" y="535259"/>
                </a:cubicBezTo>
                <a:cubicBezTo>
                  <a:pt x="2537848" y="546063"/>
                  <a:pt x="2535043" y="557562"/>
                  <a:pt x="2531326" y="568713"/>
                </a:cubicBezTo>
                <a:cubicBezTo>
                  <a:pt x="2542477" y="624469"/>
                  <a:pt x="2549562" y="681195"/>
                  <a:pt x="2564780" y="735981"/>
                </a:cubicBezTo>
                <a:cubicBezTo>
                  <a:pt x="2568367" y="748894"/>
                  <a:pt x="2573783" y="767773"/>
                  <a:pt x="2587082" y="769435"/>
                </a:cubicBezTo>
                <a:cubicBezTo>
                  <a:pt x="2624600" y="774125"/>
                  <a:pt x="2931023" y="737414"/>
                  <a:pt x="2943922" y="735981"/>
                </a:cubicBezTo>
                <a:cubicBezTo>
                  <a:pt x="2958790" y="732264"/>
                  <a:pt x="2973498" y="727836"/>
                  <a:pt x="2988526" y="724830"/>
                </a:cubicBezTo>
                <a:cubicBezTo>
                  <a:pt x="3048803" y="712774"/>
                  <a:pt x="3048240" y="718066"/>
                  <a:pt x="3100039" y="702527"/>
                </a:cubicBezTo>
                <a:cubicBezTo>
                  <a:pt x="3122556" y="695772"/>
                  <a:pt x="3166946" y="680225"/>
                  <a:pt x="3166946" y="680225"/>
                </a:cubicBezTo>
                <a:cubicBezTo>
                  <a:pt x="3194092" y="720944"/>
                  <a:pt x="3216988" y="752291"/>
                  <a:pt x="3233853" y="802888"/>
                </a:cubicBezTo>
                <a:cubicBezTo>
                  <a:pt x="3237570" y="814039"/>
                  <a:pt x="3242153" y="824938"/>
                  <a:pt x="3245004" y="836342"/>
                </a:cubicBezTo>
                <a:cubicBezTo>
                  <a:pt x="3249601" y="854730"/>
                  <a:pt x="3250949" y="873874"/>
                  <a:pt x="3256156" y="892098"/>
                </a:cubicBezTo>
                <a:cubicBezTo>
                  <a:pt x="3265844" y="926004"/>
                  <a:pt x="3278458" y="959005"/>
                  <a:pt x="3289609" y="992459"/>
                </a:cubicBezTo>
                <a:cubicBezTo>
                  <a:pt x="3293326" y="1003610"/>
                  <a:pt x="3297910" y="1014509"/>
                  <a:pt x="3300761" y="1025913"/>
                </a:cubicBezTo>
                <a:lnTo>
                  <a:pt x="3311912" y="1070517"/>
                </a:lnTo>
                <a:cubicBezTo>
                  <a:pt x="3327175" y="1574223"/>
                  <a:pt x="3212616" y="1361116"/>
                  <a:pt x="3389970" y="1471961"/>
                </a:cubicBezTo>
                <a:cubicBezTo>
                  <a:pt x="3456250" y="1513386"/>
                  <a:pt x="3353765" y="1479637"/>
                  <a:pt x="3456878" y="1505415"/>
                </a:cubicBezTo>
                <a:cubicBezTo>
                  <a:pt x="3475463" y="1516566"/>
                  <a:pt x="3493687" y="1528343"/>
                  <a:pt x="3512634" y="1538869"/>
                </a:cubicBezTo>
                <a:cubicBezTo>
                  <a:pt x="3591918" y="1582915"/>
                  <a:pt x="3528610" y="1537884"/>
                  <a:pt x="3635297" y="1605776"/>
                </a:cubicBezTo>
                <a:cubicBezTo>
                  <a:pt x="3650977" y="1615754"/>
                  <a:pt x="3664778" y="1628427"/>
                  <a:pt x="3679902" y="1639230"/>
                </a:cubicBezTo>
                <a:cubicBezTo>
                  <a:pt x="3690808" y="1647020"/>
                  <a:pt x="3703060" y="1652952"/>
                  <a:pt x="3713356" y="1661532"/>
                </a:cubicBezTo>
                <a:cubicBezTo>
                  <a:pt x="3725471" y="1671628"/>
                  <a:pt x="3735658" y="1683835"/>
                  <a:pt x="3746809" y="1694986"/>
                </a:cubicBezTo>
                <a:cubicBezTo>
                  <a:pt x="3750526" y="1706137"/>
                  <a:pt x="3753331" y="1717635"/>
                  <a:pt x="3757961" y="1728439"/>
                </a:cubicBezTo>
                <a:cubicBezTo>
                  <a:pt x="3764509" y="1743718"/>
                  <a:pt x="3775486" y="1757122"/>
                  <a:pt x="3780263" y="1773044"/>
                </a:cubicBezTo>
                <a:cubicBezTo>
                  <a:pt x="3786760" y="1794701"/>
                  <a:pt x="3787697" y="1817649"/>
                  <a:pt x="3791414" y="1839952"/>
                </a:cubicBezTo>
                <a:cubicBezTo>
                  <a:pt x="3787697" y="1970049"/>
                  <a:pt x="3786928" y="2100264"/>
                  <a:pt x="3780263" y="2230244"/>
                </a:cubicBezTo>
                <a:cubicBezTo>
                  <a:pt x="3778717" y="2260393"/>
                  <a:pt x="3761175" y="2294313"/>
                  <a:pt x="3746809" y="2319454"/>
                </a:cubicBezTo>
                <a:cubicBezTo>
                  <a:pt x="3740160" y="2331090"/>
                  <a:pt x="3729950" y="2340661"/>
                  <a:pt x="3724507" y="2352908"/>
                </a:cubicBezTo>
                <a:cubicBezTo>
                  <a:pt x="3714959" y="2374391"/>
                  <a:pt x="3702204" y="2419815"/>
                  <a:pt x="3702204" y="2419815"/>
                </a:cubicBezTo>
                <a:cubicBezTo>
                  <a:pt x="3705921" y="2561064"/>
                  <a:pt x="3706635" y="2702423"/>
                  <a:pt x="3713356" y="2843561"/>
                </a:cubicBezTo>
                <a:cubicBezTo>
                  <a:pt x="3714085" y="2858870"/>
                  <a:pt x="3717653" y="2874458"/>
                  <a:pt x="3724507" y="2888166"/>
                </a:cubicBezTo>
                <a:cubicBezTo>
                  <a:pt x="3786480" y="3012114"/>
                  <a:pt x="3769746" y="2934677"/>
                  <a:pt x="3802565" y="3033132"/>
                </a:cubicBezTo>
                <a:cubicBezTo>
                  <a:pt x="3807412" y="3047671"/>
                  <a:pt x="3809313" y="3063057"/>
                  <a:pt x="3813717" y="3077737"/>
                </a:cubicBezTo>
                <a:cubicBezTo>
                  <a:pt x="3820472" y="3100254"/>
                  <a:pt x="3836019" y="3144644"/>
                  <a:pt x="3836019" y="3144644"/>
                </a:cubicBezTo>
                <a:cubicBezTo>
                  <a:pt x="3839736" y="3170664"/>
                  <a:pt x="3840795" y="3197204"/>
                  <a:pt x="3847170" y="3222703"/>
                </a:cubicBezTo>
                <a:cubicBezTo>
                  <a:pt x="3852025" y="3242122"/>
                  <a:pt x="3868704" y="3258457"/>
                  <a:pt x="3869473" y="3278459"/>
                </a:cubicBezTo>
                <a:cubicBezTo>
                  <a:pt x="3872477" y="3356548"/>
                  <a:pt x="3867633" y="3435045"/>
                  <a:pt x="3858322" y="3512635"/>
                </a:cubicBezTo>
                <a:cubicBezTo>
                  <a:pt x="3856341" y="3529140"/>
                  <a:pt x="3842770" y="3542049"/>
                  <a:pt x="3836019" y="3557239"/>
                </a:cubicBezTo>
                <a:cubicBezTo>
                  <a:pt x="3827889" y="3575531"/>
                  <a:pt x="3823438" y="3595498"/>
                  <a:pt x="3813717" y="3612996"/>
                </a:cubicBezTo>
                <a:cubicBezTo>
                  <a:pt x="3804691" y="3629242"/>
                  <a:pt x="3792610" y="3643709"/>
                  <a:pt x="3780263" y="3657600"/>
                </a:cubicBezTo>
                <a:cubicBezTo>
                  <a:pt x="3757005" y="3683765"/>
                  <a:pt x="3724974" y="3718699"/>
                  <a:pt x="3691053" y="3735659"/>
                </a:cubicBezTo>
                <a:cubicBezTo>
                  <a:pt x="3680540" y="3740916"/>
                  <a:pt x="3668751" y="3743093"/>
                  <a:pt x="3657600" y="3746810"/>
                </a:cubicBezTo>
                <a:lnTo>
                  <a:pt x="3512634" y="3713357"/>
                </a:lnTo>
                <a:cubicBezTo>
                  <a:pt x="3464783" y="3701394"/>
                  <a:pt x="3487752" y="3701174"/>
                  <a:pt x="3434575" y="3679903"/>
                </a:cubicBezTo>
                <a:cubicBezTo>
                  <a:pt x="3412748" y="3671172"/>
                  <a:pt x="3389495" y="3666331"/>
                  <a:pt x="3367668" y="3657600"/>
                </a:cubicBezTo>
                <a:cubicBezTo>
                  <a:pt x="3352234" y="3651426"/>
                  <a:pt x="3337317" y="3643851"/>
                  <a:pt x="3323063" y="3635298"/>
                </a:cubicBezTo>
                <a:cubicBezTo>
                  <a:pt x="3281505" y="3610363"/>
                  <a:pt x="3245398" y="3575238"/>
                  <a:pt x="3200400" y="3557239"/>
                </a:cubicBezTo>
                <a:cubicBezTo>
                  <a:pt x="3163229" y="3542371"/>
                  <a:pt x="3122197" y="3534843"/>
                  <a:pt x="3088887" y="3512635"/>
                </a:cubicBezTo>
                <a:cubicBezTo>
                  <a:pt x="3077736" y="3505201"/>
                  <a:pt x="3067681" y="3495775"/>
                  <a:pt x="3055434" y="3490332"/>
                </a:cubicBezTo>
                <a:cubicBezTo>
                  <a:pt x="3033951" y="3480784"/>
                  <a:pt x="3010829" y="3475464"/>
                  <a:pt x="2988526" y="3468030"/>
                </a:cubicBezTo>
                <a:lnTo>
                  <a:pt x="2955073" y="3456878"/>
                </a:lnTo>
                <a:cubicBezTo>
                  <a:pt x="2884449" y="3460595"/>
                  <a:pt x="2813020" y="3456769"/>
                  <a:pt x="2743200" y="3468030"/>
                </a:cubicBezTo>
                <a:cubicBezTo>
                  <a:pt x="2696782" y="3475517"/>
                  <a:pt x="2654999" y="3501232"/>
                  <a:pt x="2609385" y="3512635"/>
                </a:cubicBezTo>
                <a:cubicBezTo>
                  <a:pt x="2541973" y="3529488"/>
                  <a:pt x="2579319" y="3518940"/>
                  <a:pt x="2497873" y="3546088"/>
                </a:cubicBezTo>
                <a:cubicBezTo>
                  <a:pt x="2483005" y="3557239"/>
                  <a:pt x="2469891" y="3571230"/>
                  <a:pt x="2453268" y="3579542"/>
                </a:cubicBezTo>
                <a:cubicBezTo>
                  <a:pt x="2439560" y="3586396"/>
                  <a:pt x="2423343" y="3586289"/>
                  <a:pt x="2408663" y="3590693"/>
                </a:cubicBezTo>
                <a:cubicBezTo>
                  <a:pt x="2386146" y="3597448"/>
                  <a:pt x="2362533" y="3601997"/>
                  <a:pt x="2341756" y="3612996"/>
                </a:cubicBezTo>
                <a:cubicBezTo>
                  <a:pt x="2298923" y="3635672"/>
                  <a:pt x="2259860" y="3664846"/>
                  <a:pt x="2219092" y="3691054"/>
                </a:cubicBezTo>
                <a:cubicBezTo>
                  <a:pt x="2207819" y="3698301"/>
                  <a:pt x="2197131" y="3706462"/>
                  <a:pt x="2185639" y="3713357"/>
                </a:cubicBezTo>
                <a:cubicBezTo>
                  <a:pt x="2167053" y="3724508"/>
                  <a:pt x="2147916" y="3734787"/>
                  <a:pt x="2129882" y="3746810"/>
                </a:cubicBezTo>
                <a:cubicBezTo>
                  <a:pt x="2114418" y="3757119"/>
                  <a:pt x="2099556" y="3768366"/>
                  <a:pt x="2085278" y="3780264"/>
                </a:cubicBezTo>
                <a:cubicBezTo>
                  <a:pt x="2040432" y="3817635"/>
                  <a:pt x="2049204" y="3847827"/>
                  <a:pt x="1962614" y="3869474"/>
                </a:cubicBezTo>
                <a:cubicBezTo>
                  <a:pt x="1947746" y="3873191"/>
                  <a:pt x="1932156" y="3874730"/>
                  <a:pt x="1918009" y="3880625"/>
                </a:cubicBezTo>
                <a:cubicBezTo>
                  <a:pt x="1903732" y="3886574"/>
                  <a:pt x="1830130" y="3930243"/>
                  <a:pt x="1795346" y="3936381"/>
                </a:cubicBezTo>
                <a:cubicBezTo>
                  <a:pt x="1743579" y="3945516"/>
                  <a:pt x="1639229" y="3958683"/>
                  <a:pt x="1639229" y="3958683"/>
                </a:cubicBezTo>
                <a:cubicBezTo>
                  <a:pt x="1604857" y="3955694"/>
                  <a:pt x="1432136" y="3960733"/>
                  <a:pt x="1349297" y="3925230"/>
                </a:cubicBezTo>
                <a:cubicBezTo>
                  <a:pt x="1334018" y="3918682"/>
                  <a:pt x="1318360" y="3912389"/>
                  <a:pt x="1304692" y="3902927"/>
                </a:cubicBezTo>
                <a:cubicBezTo>
                  <a:pt x="1269847" y="3878803"/>
                  <a:pt x="1204331" y="3824869"/>
                  <a:pt x="1204331" y="3824869"/>
                </a:cubicBezTo>
                <a:cubicBezTo>
                  <a:pt x="1102285" y="3671796"/>
                  <a:pt x="1217589" y="3857611"/>
                  <a:pt x="1170878" y="3378820"/>
                </a:cubicBezTo>
                <a:cubicBezTo>
                  <a:pt x="1169073" y="3360322"/>
                  <a:pt x="1148575" y="3349083"/>
                  <a:pt x="1137424" y="3334215"/>
                </a:cubicBezTo>
                <a:cubicBezTo>
                  <a:pt x="1133707" y="3323064"/>
                  <a:pt x="1131530" y="3311275"/>
                  <a:pt x="1126273" y="3300761"/>
                </a:cubicBezTo>
                <a:cubicBezTo>
                  <a:pt x="1117518" y="3283250"/>
                  <a:pt x="1078927" y="3234477"/>
                  <a:pt x="1070517" y="3222703"/>
                </a:cubicBezTo>
                <a:cubicBezTo>
                  <a:pt x="1043349" y="3184668"/>
                  <a:pt x="1053122" y="3188677"/>
                  <a:pt x="1014761" y="3155796"/>
                </a:cubicBezTo>
                <a:cubicBezTo>
                  <a:pt x="1000650" y="3143701"/>
                  <a:pt x="984434" y="3134240"/>
                  <a:pt x="970156" y="3122342"/>
                </a:cubicBezTo>
                <a:cubicBezTo>
                  <a:pt x="894083" y="3058947"/>
                  <a:pt x="1028084" y="3155755"/>
                  <a:pt x="903248" y="3066586"/>
                </a:cubicBezTo>
                <a:cubicBezTo>
                  <a:pt x="892342" y="3058796"/>
                  <a:pt x="882113" y="3049562"/>
                  <a:pt x="869795" y="3044283"/>
                </a:cubicBezTo>
                <a:cubicBezTo>
                  <a:pt x="855708" y="3038246"/>
                  <a:pt x="839926" y="3037342"/>
                  <a:pt x="825190" y="3033132"/>
                </a:cubicBezTo>
                <a:cubicBezTo>
                  <a:pt x="813888" y="3029903"/>
                  <a:pt x="803140" y="3024832"/>
                  <a:pt x="791736" y="3021981"/>
                </a:cubicBezTo>
                <a:cubicBezTo>
                  <a:pt x="773348" y="3017384"/>
                  <a:pt x="754266" y="3015817"/>
                  <a:pt x="735980" y="3010830"/>
                </a:cubicBezTo>
                <a:cubicBezTo>
                  <a:pt x="713300" y="3004644"/>
                  <a:pt x="691375" y="2995961"/>
                  <a:pt x="669073" y="2988527"/>
                </a:cubicBezTo>
                <a:lnTo>
                  <a:pt x="635619" y="2977376"/>
                </a:lnTo>
                <a:cubicBezTo>
                  <a:pt x="624468" y="2973659"/>
                  <a:pt x="613801" y="2967887"/>
                  <a:pt x="602165" y="2966225"/>
                </a:cubicBezTo>
                <a:cubicBezTo>
                  <a:pt x="561524" y="2960419"/>
                  <a:pt x="518941" y="2957068"/>
                  <a:pt x="479502" y="2943922"/>
                </a:cubicBezTo>
                <a:cubicBezTo>
                  <a:pt x="460512" y="2937592"/>
                  <a:pt x="442038" y="2929750"/>
                  <a:pt x="423746" y="2921620"/>
                </a:cubicBezTo>
                <a:cubicBezTo>
                  <a:pt x="408555" y="2914869"/>
                  <a:pt x="394575" y="2905491"/>
                  <a:pt x="379141" y="2899317"/>
                </a:cubicBezTo>
                <a:cubicBezTo>
                  <a:pt x="357314" y="2890586"/>
                  <a:pt x="312234" y="2877015"/>
                  <a:pt x="312234" y="2877015"/>
                </a:cubicBezTo>
                <a:cubicBezTo>
                  <a:pt x="239286" y="2804070"/>
                  <a:pt x="364638" y="2927314"/>
                  <a:pt x="245326" y="2821259"/>
                </a:cubicBezTo>
                <a:cubicBezTo>
                  <a:pt x="245285" y="2821222"/>
                  <a:pt x="182895" y="2758827"/>
                  <a:pt x="167268" y="2743200"/>
                </a:cubicBezTo>
                <a:lnTo>
                  <a:pt x="133814" y="2709747"/>
                </a:lnTo>
                <a:cubicBezTo>
                  <a:pt x="126380" y="2702313"/>
                  <a:pt x="117344" y="2696192"/>
                  <a:pt x="111512" y="2687444"/>
                </a:cubicBezTo>
                <a:lnTo>
                  <a:pt x="89209" y="2653991"/>
                </a:lnTo>
                <a:cubicBezTo>
                  <a:pt x="62695" y="2574448"/>
                  <a:pt x="100290" y="2670612"/>
                  <a:pt x="44604" y="2587083"/>
                </a:cubicBezTo>
                <a:cubicBezTo>
                  <a:pt x="38084" y="2577303"/>
                  <a:pt x="38083" y="2564434"/>
                  <a:pt x="33453" y="2553630"/>
                </a:cubicBezTo>
                <a:cubicBezTo>
                  <a:pt x="-7883" y="2457178"/>
                  <a:pt x="26150" y="2554023"/>
                  <a:pt x="0" y="2475571"/>
                </a:cubicBezTo>
                <a:cubicBezTo>
                  <a:pt x="11151" y="2419815"/>
                  <a:pt x="18235" y="2363089"/>
                  <a:pt x="33453" y="2308303"/>
                </a:cubicBezTo>
                <a:cubicBezTo>
                  <a:pt x="42655" y="2275176"/>
                  <a:pt x="77498" y="2260993"/>
                  <a:pt x="100361" y="2241396"/>
                </a:cubicBezTo>
                <a:cubicBezTo>
                  <a:pt x="148028" y="2200538"/>
                  <a:pt x="133120" y="2201433"/>
                  <a:pt x="178419" y="2141035"/>
                </a:cubicBezTo>
                <a:lnTo>
                  <a:pt x="211873" y="2096430"/>
                </a:lnTo>
                <a:cubicBezTo>
                  <a:pt x="219538" y="2058105"/>
                  <a:pt x="223676" y="2032815"/>
                  <a:pt x="234175" y="1996069"/>
                </a:cubicBezTo>
                <a:cubicBezTo>
                  <a:pt x="237404" y="1984767"/>
                  <a:pt x="240069" y="1973129"/>
                  <a:pt x="245326" y="1962615"/>
                </a:cubicBezTo>
                <a:cubicBezTo>
                  <a:pt x="251320" y="1950628"/>
                  <a:pt x="260195" y="1940312"/>
                  <a:pt x="267629" y="1929161"/>
                </a:cubicBezTo>
                <a:cubicBezTo>
                  <a:pt x="302492" y="1789709"/>
                  <a:pt x="257934" y="1963097"/>
                  <a:pt x="289931" y="1851103"/>
                </a:cubicBezTo>
                <a:cubicBezTo>
                  <a:pt x="294141" y="1836367"/>
                  <a:pt x="297365" y="1821366"/>
                  <a:pt x="301082" y="1806498"/>
                </a:cubicBezTo>
                <a:cubicBezTo>
                  <a:pt x="297365" y="1761893"/>
                  <a:pt x="295846" y="1717050"/>
                  <a:pt x="289931" y="1672683"/>
                </a:cubicBezTo>
                <a:cubicBezTo>
                  <a:pt x="288378" y="1661032"/>
                  <a:pt x="281330" y="1650704"/>
                  <a:pt x="278780" y="1639230"/>
                </a:cubicBezTo>
                <a:cubicBezTo>
                  <a:pt x="273875" y="1617158"/>
                  <a:pt x="275568" y="1593493"/>
                  <a:pt x="267629" y="1572322"/>
                </a:cubicBezTo>
                <a:cubicBezTo>
                  <a:pt x="263937" y="1562478"/>
                  <a:pt x="252760" y="1557454"/>
                  <a:pt x="245326" y="1550020"/>
                </a:cubicBezTo>
                <a:cubicBezTo>
                  <a:pt x="241609" y="1538869"/>
                  <a:pt x="237026" y="1527970"/>
                  <a:pt x="234175" y="1516566"/>
                </a:cubicBezTo>
                <a:cubicBezTo>
                  <a:pt x="230749" y="1502862"/>
                  <a:pt x="222797" y="1445564"/>
                  <a:pt x="211873" y="1427357"/>
                </a:cubicBezTo>
                <a:cubicBezTo>
                  <a:pt x="206464" y="1418342"/>
                  <a:pt x="197004" y="1412488"/>
                  <a:pt x="189570" y="1405054"/>
                </a:cubicBezTo>
                <a:cubicBezTo>
                  <a:pt x="185853" y="1386469"/>
                  <a:pt x="178419" y="1368251"/>
                  <a:pt x="178419" y="1349298"/>
                </a:cubicBezTo>
                <a:cubicBezTo>
                  <a:pt x="178419" y="1185209"/>
                  <a:pt x="210267" y="1261123"/>
                  <a:pt x="412595" y="1271239"/>
                </a:cubicBezTo>
                <a:cubicBezTo>
                  <a:pt x="416312" y="1282390"/>
                  <a:pt x="417699" y="1294614"/>
                  <a:pt x="423746" y="1304693"/>
                </a:cubicBezTo>
                <a:cubicBezTo>
                  <a:pt x="429155" y="1313708"/>
                  <a:pt x="439480" y="1318786"/>
                  <a:pt x="446048" y="1326996"/>
                </a:cubicBezTo>
                <a:cubicBezTo>
                  <a:pt x="454420" y="1337461"/>
                  <a:pt x="460917" y="1349298"/>
                  <a:pt x="468351" y="1360449"/>
                </a:cubicBezTo>
                <a:cubicBezTo>
                  <a:pt x="494891" y="1440071"/>
                  <a:pt x="477612" y="1407797"/>
                  <a:pt x="512956" y="1460810"/>
                </a:cubicBezTo>
                <a:cubicBezTo>
                  <a:pt x="513531" y="1464262"/>
                  <a:pt x="519140" y="1554353"/>
                  <a:pt x="546409" y="1561171"/>
                </a:cubicBezTo>
                <a:cubicBezTo>
                  <a:pt x="556609" y="1563721"/>
                  <a:pt x="561278" y="1546303"/>
                  <a:pt x="568712" y="1538869"/>
                </a:cubicBezTo>
                <a:cubicBezTo>
                  <a:pt x="572429" y="1516566"/>
                  <a:pt x="585347" y="1493896"/>
                  <a:pt x="579863" y="1471961"/>
                </a:cubicBezTo>
                <a:cubicBezTo>
                  <a:pt x="577188" y="1461260"/>
                  <a:pt x="515074" y="1446480"/>
                  <a:pt x="535258" y="1416205"/>
                </a:cubicBezTo>
                <a:cubicBezTo>
                  <a:pt x="541444" y="1406927"/>
                  <a:pt x="546409" y="1440367"/>
                  <a:pt x="546409" y="1427357"/>
                </a:cubicBezTo>
                <a:close/>
              </a:path>
            </a:pathLst>
          </a:custGeom>
          <a:noFill/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96502" y="5268889"/>
            <a:ext cx="1513233" cy="999738"/>
          </a:xfrm>
          <a:prstGeom prst="ellipse">
            <a:avLst/>
          </a:prstGeom>
          <a:solidFill>
            <a:srgbClr val="B8B400"/>
          </a:solidFill>
          <a:ln>
            <a:solidFill>
              <a:srgbClr val="B8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rgbClr val="FFFE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Minimize/küçültme</a:t>
            </a:r>
            <a:endParaRPr lang="en-US" sz="1600" b="1" dirty="0">
              <a:solidFill>
                <a:srgbClr val="FFFE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977901" y="4664374"/>
            <a:ext cx="182880" cy="548640"/>
          </a:xfrm>
          <a:prstGeom prst="downArrow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4966751" y="2683075"/>
            <a:ext cx="178420" cy="548640"/>
          </a:xfrm>
          <a:prstGeom prst="upArrow">
            <a:avLst>
              <a:gd name="adj1" fmla="val 50000"/>
              <a:gd name="adj2" fmla="val 54218"/>
            </a:avLst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3455037" y="3845188"/>
            <a:ext cx="548640" cy="182880"/>
          </a:xfrm>
          <a:prstGeom prst="leftArrow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894844" y="3875193"/>
            <a:ext cx="548640" cy="182880"/>
          </a:xfrm>
          <a:prstGeom prst="rightArrow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688877" y="3580143"/>
            <a:ext cx="1634832" cy="556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rgbClr val="FFFE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Çarpıtma</a:t>
            </a:r>
            <a:endParaRPr lang="en-US" sz="2800" b="1" dirty="0">
              <a:solidFill>
                <a:srgbClr val="FFFE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187674" y="216160"/>
            <a:ext cx="3850637" cy="59367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rgbClr val="FFFED1"/>
                </a:solidFill>
                <a:cs typeface="B Nazanin" panose="00000400000000000000" pitchFamily="2" charset="-78"/>
              </a:rPr>
              <a:t>Bilişsel Hatalar</a:t>
            </a:r>
            <a:endParaRPr lang="en-US" b="1" dirty="0" smtClean="0">
              <a:solidFill>
                <a:srgbClr val="FFFED1"/>
              </a:solidFill>
              <a:cs typeface="B Nazanin" panose="00000400000000000000" pitchFamily="2" charset="-78"/>
            </a:endParaRPr>
          </a:p>
          <a:p>
            <a:pPr algn="r"/>
            <a:endParaRPr lang="en-US" b="1" dirty="0">
              <a:cs typeface="B Nazanin" panose="00000400000000000000" pitchFamily="2" charset="-78"/>
            </a:endParaRPr>
          </a:p>
          <a:p>
            <a:endParaRPr lang="en-US" b="1" dirty="0" smtClean="0"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*Falcılık</a:t>
            </a:r>
            <a:endParaRPr lang="fa-IR" b="1" dirty="0" smtClean="0">
              <a:solidFill>
                <a:srgbClr val="FFD5D5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</a:t>
            </a:r>
            <a:r>
              <a:rPr lang="tr-TR" b="1" dirty="0" smtClean="0">
                <a:solidFill>
                  <a:srgbClr val="FFCCFF"/>
                </a:solidFill>
                <a:cs typeface="B Nazanin" panose="00000400000000000000" pitchFamily="2" charset="-78"/>
              </a:rPr>
              <a:t>Gerçeği Görmezden Gelme</a:t>
            </a:r>
            <a:endParaRPr lang="fa-IR" b="1" dirty="0">
              <a:solidFill>
                <a:srgbClr val="FFCCFF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</a:t>
            </a:r>
            <a:r>
              <a:rPr lang="tr-TR" b="1" dirty="0" err="1" smtClean="0">
                <a:solidFill>
                  <a:srgbClr val="FFD5D5"/>
                </a:solidFill>
                <a:cs typeface="B Nazanin" panose="00000400000000000000" pitchFamily="2" charset="-78"/>
              </a:rPr>
              <a:t>Meli</a:t>
            </a:r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 Malı Düşünce Çarpıtması    </a:t>
            </a:r>
          </a:p>
          <a:p>
            <a:r>
              <a:rPr lang="tr-TR" b="1" dirty="0">
                <a:solidFill>
                  <a:srgbClr val="FFD5D5"/>
                </a:solidFill>
                <a:cs typeface="B Nazanin" panose="00000400000000000000" pitchFamily="2" charset="-78"/>
              </a:rPr>
              <a:t> </a:t>
            </a:r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 (Zorunluluk Düşünceleri)</a:t>
            </a:r>
            <a:endParaRPr lang="fa-IR" b="1" dirty="0">
              <a:solidFill>
                <a:srgbClr val="FFD5D5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</a:t>
            </a:r>
            <a:r>
              <a:rPr lang="tr-TR" b="1" dirty="0" smtClean="0">
                <a:solidFill>
                  <a:srgbClr val="FFCCFF"/>
                </a:solidFill>
                <a:cs typeface="B Nazanin" panose="00000400000000000000" pitchFamily="2" charset="-78"/>
              </a:rPr>
              <a:t>Etiketleme</a:t>
            </a:r>
            <a:endParaRPr lang="fa-IR" b="1" dirty="0">
              <a:solidFill>
                <a:srgbClr val="FFCCFF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</a:t>
            </a:r>
            <a:r>
              <a:rPr lang="tr-TR" b="1" dirty="0" smtClean="0">
                <a:solidFill>
                  <a:srgbClr val="FFCCFF"/>
                </a:solidFill>
                <a:cs typeface="B Nazanin" panose="00000400000000000000" pitchFamily="2" charset="-78"/>
              </a:rPr>
              <a:t>Aşırı Sorumluluk (kişiselleştirme)</a:t>
            </a:r>
            <a:endParaRPr lang="fa-IR" b="1" dirty="0">
              <a:solidFill>
                <a:srgbClr val="FFCCFF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*Siyah ve Beyaz Düşünme (hep ya da hiç şeklinde düşünme)</a:t>
            </a:r>
            <a:endParaRPr lang="fa-IR" b="1" dirty="0" smtClean="0">
              <a:solidFill>
                <a:srgbClr val="FFD5D5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</a:t>
            </a:r>
            <a:r>
              <a:rPr lang="tr-TR" b="1" dirty="0" err="1" smtClean="0">
                <a:solidFill>
                  <a:srgbClr val="FFD5D5"/>
                </a:solidFill>
                <a:cs typeface="B Nazanin" panose="00000400000000000000" pitchFamily="2" charset="-78"/>
              </a:rPr>
              <a:t>Felaketleştirme</a:t>
            </a:r>
            <a:endParaRPr lang="tr-TR" b="1" dirty="0" smtClean="0">
              <a:solidFill>
                <a:srgbClr val="FFD5D5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*Duygusal Çıkarsama</a:t>
            </a:r>
            <a:endParaRPr lang="fa-IR" b="1" dirty="0">
              <a:solidFill>
                <a:srgbClr val="FFD5D5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*Seçici Soyutlama</a:t>
            </a:r>
            <a:endParaRPr lang="fa-IR" b="1" dirty="0" smtClean="0">
              <a:solidFill>
                <a:srgbClr val="FFD5D5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</a:t>
            </a:r>
            <a:r>
              <a:rPr lang="tr-TR" b="1" dirty="0" smtClean="0">
                <a:solidFill>
                  <a:srgbClr val="FFCCFF"/>
                </a:solidFill>
                <a:cs typeface="B Nazanin" panose="00000400000000000000" pitchFamily="2" charset="-78"/>
              </a:rPr>
              <a:t>Değersizleştirme (küçültme)</a:t>
            </a: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*Aşırı Genelleme</a:t>
            </a:r>
            <a:endParaRPr lang="fa-IR" b="1" dirty="0">
              <a:solidFill>
                <a:srgbClr val="FFD5D5"/>
              </a:solidFill>
              <a:cs typeface="B Nazanin" panose="00000400000000000000" pitchFamily="2" charset="-78"/>
            </a:endParaRPr>
          </a:p>
          <a:p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*Zihin Okuma</a:t>
            </a:r>
          </a:p>
          <a:p>
            <a:r>
              <a:rPr lang="en-US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   v</a:t>
            </a:r>
            <a:r>
              <a:rPr lang="tr-TR" b="1" dirty="0" smtClean="0">
                <a:solidFill>
                  <a:srgbClr val="FFD5D5"/>
                </a:solidFill>
                <a:cs typeface="B Nazanin" panose="00000400000000000000" pitchFamily="2" charset="-78"/>
              </a:rPr>
              <a:t>b..</a:t>
            </a:r>
            <a:endParaRPr lang="fa-IR" b="1" dirty="0" smtClean="0">
              <a:solidFill>
                <a:srgbClr val="FFD5D5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942" y="3279573"/>
            <a:ext cx="1341126" cy="134112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6550935" y="3323456"/>
            <a:ext cx="1215483" cy="584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İnkar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73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53115" y="2505562"/>
            <a:ext cx="1819807" cy="3740199"/>
          </a:xfrm>
          <a:prstGeom prst="roundRect">
            <a:avLst/>
          </a:prstGeom>
          <a:solidFill>
            <a:srgbClr val="EEFB8F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Dışsal Kaynak</a:t>
            </a:r>
            <a:endParaRPr kumimoji="0" lang="fa-IR" sz="1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Content Placeholder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662" y="3564842"/>
            <a:ext cx="535938" cy="20052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908804" y="1842286"/>
            <a:ext cx="1636168" cy="1510891"/>
          </a:xfrm>
          <a:prstGeom prst="ellipse">
            <a:avLst/>
          </a:prstGeom>
          <a:solidFill>
            <a:srgbClr val="FFFF00"/>
          </a:solidFill>
          <a:ln w="19050" cap="rnd" cmpd="sng" algn="ctr">
            <a:solidFill>
              <a:srgbClr val="FFFF00"/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457200">
              <a:defRPr/>
            </a:pPr>
            <a:r>
              <a:rPr lang="tr-TR" sz="2000" b="1" kern="0" dirty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Nitelikli İ</a:t>
            </a:r>
            <a:r>
              <a:rPr lang="tr-TR" sz="2000" b="1" kern="0" dirty="0" smtClean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çsel </a:t>
            </a:r>
            <a:r>
              <a:rPr lang="tr-TR" sz="2000" b="1" kern="0" dirty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T</a:t>
            </a:r>
            <a:r>
              <a:rPr lang="tr-TR" sz="2000" b="1" kern="0" dirty="0" smtClean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eşhis </a:t>
            </a:r>
            <a:r>
              <a:rPr lang="tr-TR" sz="2000" b="1" kern="0" dirty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S</a:t>
            </a:r>
            <a:r>
              <a:rPr lang="tr-TR" sz="2000" b="1" kern="0" dirty="0" smtClean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istemi</a:t>
            </a:r>
            <a:endParaRPr lang="en-US" sz="2000" b="1" kern="0" dirty="0">
              <a:solidFill>
                <a:prstClr val="black"/>
              </a:solidFill>
              <a:latin typeface="Trebuchet MS" panose="020B0603020202020204"/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9759" y="998134"/>
            <a:ext cx="1506604" cy="492625"/>
          </a:xfrm>
          <a:prstGeom prst="rect">
            <a:avLst/>
          </a:prstGeom>
          <a:solidFill>
            <a:srgbClr val="BC80E0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Biliyorum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19597" y="3481911"/>
            <a:ext cx="1674677" cy="492625"/>
          </a:xfrm>
          <a:prstGeom prst="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Bilmiyorum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84384" y="223307"/>
            <a:ext cx="1381608" cy="614097"/>
          </a:xfrm>
          <a:prstGeom prst="roundRect">
            <a:avLst/>
          </a:prstGeom>
          <a:solidFill>
            <a:srgbClr val="BC80E0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Doğru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12720" y="1491562"/>
            <a:ext cx="1238439" cy="695930"/>
          </a:xfrm>
          <a:prstGeom prst="roundRect">
            <a:avLst/>
          </a:prstGeom>
          <a:solidFill>
            <a:srgbClr val="BC80E0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Yanlış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1" name="Down Arrow 10"/>
          <p:cNvSpPr/>
          <p:nvPr/>
        </p:nvSpPr>
        <p:spPr>
          <a:xfrm rot="6413777">
            <a:off x="5977509" y="484315"/>
            <a:ext cx="278412" cy="732264"/>
          </a:xfrm>
          <a:prstGeom prst="down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247081">
            <a:off x="5818683" y="1419679"/>
            <a:ext cx="637536" cy="389335"/>
          </a:xfrm>
          <a:prstGeom prst="rect">
            <a:avLst/>
          </a:prstGeom>
        </p:spPr>
      </p:pic>
      <p:sp>
        <p:nvSpPr>
          <p:cNvPr id="14" name="Left Arrow 13"/>
          <p:cNvSpPr/>
          <p:nvPr/>
        </p:nvSpPr>
        <p:spPr>
          <a:xfrm>
            <a:off x="3839597" y="1721759"/>
            <a:ext cx="620865" cy="220719"/>
          </a:xfrm>
          <a:prstGeom prst="left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353698" y="209173"/>
            <a:ext cx="2458527" cy="851540"/>
          </a:xfrm>
          <a:prstGeom prst="roundRect">
            <a:avLst/>
          </a:prstGeom>
          <a:solidFill>
            <a:srgbClr val="00EA6A"/>
          </a:solidFill>
          <a:ln w="19050" cap="rnd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Eylemin Gerçekleştirilmesi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395564" y="1420365"/>
            <a:ext cx="2394687" cy="695930"/>
          </a:xfrm>
          <a:prstGeom prst="roundRect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457200">
              <a:defRPr/>
            </a:pPr>
            <a:r>
              <a:rPr lang="tr-TR" sz="2000" b="1" kern="0" dirty="0">
                <a:solidFill>
                  <a:schemeClr val="bg1"/>
                </a:solidFill>
                <a:latin typeface="Trebuchet MS" panose="020B0603020202020204"/>
                <a:cs typeface="B Nazanin" panose="00000400000000000000" pitchFamily="2" charset="-78"/>
              </a:rPr>
              <a:t>Eylemin Durdurulması</a:t>
            </a:r>
            <a:endParaRPr lang="en-US" sz="2000" b="1" kern="0" dirty="0">
              <a:solidFill>
                <a:schemeClr val="bg1"/>
              </a:solidFill>
              <a:latin typeface="Trebuchet MS" panose="020B0603020202020204"/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0950" y="3328887"/>
            <a:ext cx="1220980" cy="586458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Araştır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30593" y="3070487"/>
            <a:ext cx="1632810" cy="865318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kern="0" dirty="0" smtClean="0">
                <a:solidFill>
                  <a:srgbClr val="000000"/>
                </a:solidFill>
                <a:latin typeface="Trebuchet MS" panose="020B0603020202020204"/>
                <a:cs typeface="B Nazanin" panose="00000400000000000000" pitchFamily="2" charset="-78"/>
              </a:rPr>
              <a:t>Ulaşılabilir Kaynaklar (Kitap </a:t>
            </a:r>
            <a:r>
              <a:rPr lang="tr-TR" b="1" kern="0" dirty="0" err="1" smtClean="0">
                <a:solidFill>
                  <a:srgbClr val="000000"/>
                </a:solidFill>
                <a:latin typeface="Trebuchet MS" panose="020B0603020202020204"/>
                <a:cs typeface="B Nazanin" panose="00000400000000000000" pitchFamily="2" charset="-78"/>
              </a:rPr>
              <a:t>vb</a:t>
            </a:r>
            <a:r>
              <a:rPr lang="tr-TR" b="1" kern="0" dirty="0" smtClean="0">
                <a:solidFill>
                  <a:srgbClr val="000000"/>
                </a:solidFill>
                <a:latin typeface="Trebuchet MS" panose="020B0603020202020204"/>
                <a:cs typeface="B Nazanin" panose="00000400000000000000" pitchFamily="2" charset="-78"/>
              </a:rPr>
              <a:t>)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/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515382" y="4064372"/>
            <a:ext cx="1385709" cy="344055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Kur’an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316637" y="4619686"/>
            <a:ext cx="1674677" cy="781578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kern="0" dirty="0" smtClean="0">
                <a:latin typeface="Trebuchet MS" panose="020B0603020202020204"/>
                <a:cs typeface="B Nazanin" panose="00000400000000000000" pitchFamily="2" charset="-78"/>
              </a:rPr>
              <a:t>Bilimsel Bilgi-Birikim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rebuchet MS" panose="020B0603020202020204"/>
              <a:cs typeface="B Nazanin" panose="00000400000000000000" pitchFamily="2" charset="-78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264244">
            <a:off x="4096383" y="4594326"/>
            <a:ext cx="561494" cy="16275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179859">
            <a:off x="4104640" y="3962985"/>
            <a:ext cx="452962" cy="17637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0691" y="3448008"/>
            <a:ext cx="452965" cy="176375"/>
          </a:xfrm>
          <a:prstGeom prst="rect">
            <a:avLst/>
          </a:prstGeom>
        </p:spPr>
      </p:pic>
      <p:sp>
        <p:nvSpPr>
          <p:cNvPr id="24" name="Rounded Rectangle 23"/>
          <p:cNvSpPr/>
          <p:nvPr/>
        </p:nvSpPr>
        <p:spPr>
          <a:xfrm>
            <a:off x="2515382" y="5659774"/>
            <a:ext cx="1385709" cy="320598"/>
          </a:xfrm>
          <a:prstGeom prst="roundRect">
            <a:avLst/>
          </a:prstGeom>
          <a:solidFill>
            <a:srgbClr val="F2AC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kern="0" dirty="0" smtClean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Kültür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5" name="Left Brace 24"/>
          <p:cNvSpPr/>
          <p:nvPr/>
        </p:nvSpPr>
        <p:spPr>
          <a:xfrm>
            <a:off x="1878126" y="3622116"/>
            <a:ext cx="377273" cy="1911663"/>
          </a:xfrm>
          <a:prstGeom prst="leftBrace">
            <a:avLst/>
          </a:prstGeom>
          <a:noFill/>
          <a:ln w="76200" cap="rnd" cmpd="sng" algn="ctr">
            <a:solidFill>
              <a:srgbClr val="FFFC85"/>
            </a:solidFill>
            <a:prstDash val="solid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26" name="Elbow Connector 25"/>
          <p:cNvCxnSpPr/>
          <p:nvPr/>
        </p:nvCxnSpPr>
        <p:spPr>
          <a:xfrm flipV="1">
            <a:off x="1625609" y="3422014"/>
            <a:ext cx="7178596" cy="2947719"/>
          </a:xfrm>
          <a:prstGeom prst="bentConnector3">
            <a:avLst>
              <a:gd name="adj1" fmla="val 100175"/>
            </a:avLst>
          </a:prstGeom>
          <a:noFill/>
          <a:ln w="76200" cap="rnd" cmpd="sng" algn="ctr">
            <a:solidFill>
              <a:srgbClr val="FFFC85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520260">
            <a:off x="4023174" y="5199702"/>
            <a:ext cx="689247" cy="538181"/>
          </a:xfrm>
          <a:prstGeom prst="rect">
            <a:avLst/>
          </a:prstGeom>
        </p:spPr>
      </p:pic>
      <p:cxnSp>
        <p:nvCxnSpPr>
          <p:cNvPr id="31" name="Elbow Connector 30"/>
          <p:cNvCxnSpPr/>
          <p:nvPr/>
        </p:nvCxnSpPr>
        <p:spPr>
          <a:xfrm rot="10800000">
            <a:off x="8096413" y="1201746"/>
            <a:ext cx="727736" cy="505937"/>
          </a:xfrm>
          <a:prstGeom prst="bentConnector3">
            <a:avLst>
              <a:gd name="adj1" fmla="val 966"/>
            </a:avLst>
          </a:prstGeom>
          <a:noFill/>
          <a:ln w="76200" cap="rnd" cmpd="sng" algn="ctr">
            <a:solidFill>
              <a:srgbClr val="FFFC85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8" name="Rounded Rectangle 27"/>
          <p:cNvSpPr/>
          <p:nvPr/>
        </p:nvSpPr>
        <p:spPr>
          <a:xfrm>
            <a:off x="10127374" y="2100780"/>
            <a:ext cx="1578968" cy="901422"/>
          </a:xfrm>
          <a:prstGeom prst="roundRect">
            <a:avLst/>
          </a:prstGeom>
          <a:noFill/>
          <a:ln w="19050" cap="rnd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kern="0" dirty="0" smtClean="0">
                <a:solidFill>
                  <a:prstClr val="white"/>
                </a:solidFill>
                <a:latin typeface="Trebuchet MS" panose="020B0603020202020204"/>
                <a:cs typeface="B Nazanin" panose="00000400000000000000" pitchFamily="2" charset="-78"/>
              </a:rPr>
              <a:t>Durum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9" name="Left Arrow 28"/>
          <p:cNvSpPr/>
          <p:nvPr/>
        </p:nvSpPr>
        <p:spPr>
          <a:xfrm>
            <a:off x="3823847" y="494408"/>
            <a:ext cx="425689" cy="189473"/>
          </a:xfrm>
          <a:prstGeom prst="left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0" name="Left Arrow 29"/>
          <p:cNvSpPr/>
          <p:nvPr/>
        </p:nvSpPr>
        <p:spPr>
          <a:xfrm rot="18811609">
            <a:off x="7826345" y="3168157"/>
            <a:ext cx="332632" cy="191702"/>
          </a:xfrm>
          <a:prstGeom prst="left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2" name="Left Arrow 31"/>
          <p:cNvSpPr/>
          <p:nvPr/>
        </p:nvSpPr>
        <p:spPr>
          <a:xfrm rot="2459935">
            <a:off x="7930361" y="1610481"/>
            <a:ext cx="334342" cy="190721"/>
          </a:xfrm>
          <a:prstGeom prst="left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cxnSp>
        <p:nvCxnSpPr>
          <p:cNvPr id="43" name="Elbow Connector 42"/>
          <p:cNvCxnSpPr/>
          <p:nvPr/>
        </p:nvCxnSpPr>
        <p:spPr>
          <a:xfrm rot="5400000">
            <a:off x="879910" y="5270494"/>
            <a:ext cx="1844938" cy="353540"/>
          </a:xfrm>
          <a:prstGeom prst="bentConnector3">
            <a:avLst>
              <a:gd name="adj1" fmla="val 3459"/>
            </a:avLst>
          </a:prstGeom>
          <a:ln w="76200">
            <a:solidFill>
              <a:srgbClr val="FFF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4007539" y="5799782"/>
            <a:ext cx="4658916" cy="4443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ED1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Verilerin teşhis sistemi tarafından değerlendirilmesi</a:t>
            </a:r>
            <a:endParaRPr kumimoji="0" lang="fa-IR" sz="1800" b="1" i="0" u="none" strike="noStrike" kern="1200" cap="none" spc="0" normalizeH="0" baseline="0" noProof="0" dirty="0" smtClean="0">
              <a:ln>
                <a:noFill/>
              </a:ln>
              <a:solidFill>
                <a:srgbClr val="FFD5D5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50" name="Down Arrow 49"/>
          <p:cNvSpPr/>
          <p:nvPr/>
        </p:nvSpPr>
        <p:spPr>
          <a:xfrm rot="5400000">
            <a:off x="9620651" y="2360686"/>
            <a:ext cx="455220" cy="483650"/>
          </a:xfrm>
          <a:prstGeom prst="downArrow">
            <a:avLst/>
          </a:prstGeom>
          <a:solidFill>
            <a:srgbClr val="FFFECE"/>
          </a:solidFill>
          <a:ln>
            <a:solidFill>
              <a:srgbClr val="FFFE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293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64290" y="2497459"/>
            <a:ext cx="1524790" cy="3972817"/>
          </a:xfrm>
          <a:prstGeom prst="roundRect">
            <a:avLst/>
          </a:prstGeom>
          <a:solidFill>
            <a:srgbClr val="EEFB8F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kern="0" dirty="0" smtClean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Dışsal Kaynak</a:t>
            </a:r>
            <a:endParaRPr kumimoji="0" lang="fa-IR" sz="1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9045103" y="1961927"/>
            <a:ext cx="1358860" cy="1361402"/>
          </a:xfrm>
          <a:prstGeom prst="ellipse">
            <a:avLst/>
          </a:prstGeom>
          <a:solidFill>
            <a:srgbClr val="FFFF00"/>
          </a:solidFill>
          <a:ln w="19050" cap="rnd" cmpd="sng" algn="ctr">
            <a:solidFill>
              <a:srgbClr val="FFFF00"/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457200">
              <a:defRPr/>
            </a:pPr>
            <a:r>
              <a:rPr lang="tr-TR" sz="1600" b="1" kern="0" dirty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Nitelikli İçsel Teşhis Sistemi</a:t>
            </a:r>
            <a:endParaRPr lang="en-US" sz="1600" b="1" kern="0" dirty="0">
              <a:solidFill>
                <a:prstClr val="black"/>
              </a:solidFill>
              <a:latin typeface="Trebuchet MS" panose="020B0603020202020204"/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61370" y="1040064"/>
            <a:ext cx="1345051" cy="523263"/>
          </a:xfrm>
          <a:prstGeom prst="rect">
            <a:avLst/>
          </a:prstGeom>
          <a:solidFill>
            <a:srgbClr val="F8F2FC"/>
          </a:solidFill>
          <a:ln w="19050" cap="rnd" cmpd="sng" algn="ctr">
            <a:solidFill>
              <a:srgbClr val="F8F2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Biliyorum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57253" y="3615137"/>
            <a:ext cx="1551835" cy="523263"/>
          </a:xfrm>
          <a:prstGeom prst="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Bilmiyorum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46278" y="300851"/>
            <a:ext cx="1182397" cy="739213"/>
          </a:xfrm>
          <a:prstGeom prst="roundRect">
            <a:avLst/>
          </a:prstGeom>
          <a:solidFill>
            <a:srgbClr val="F8F2FC"/>
          </a:solidFill>
          <a:ln w="19050" cap="rnd" cmpd="sng" algn="ctr">
            <a:solidFill>
              <a:srgbClr val="F8F2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Doğru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81279" y="1478075"/>
            <a:ext cx="1182397" cy="739213"/>
          </a:xfrm>
          <a:prstGeom prst="roundRect">
            <a:avLst/>
          </a:prstGeom>
          <a:solidFill>
            <a:srgbClr val="F8F2FC"/>
          </a:solidFill>
          <a:ln w="19050" cap="rnd" cmpd="sng" algn="ctr">
            <a:solidFill>
              <a:srgbClr val="F8F2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Yanlış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1" name="Down Arrow 10"/>
          <p:cNvSpPr/>
          <p:nvPr/>
        </p:nvSpPr>
        <p:spPr>
          <a:xfrm rot="6413777">
            <a:off x="7158260" y="692724"/>
            <a:ext cx="295728" cy="699127"/>
          </a:xfrm>
          <a:prstGeom prst="downArrow">
            <a:avLst/>
          </a:prstGeom>
          <a:solidFill>
            <a:srgbClr val="F8C0E0"/>
          </a:solidFill>
          <a:ln w="19050" cap="rnd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4" name="Left Arrow 13"/>
          <p:cNvSpPr/>
          <p:nvPr/>
        </p:nvSpPr>
        <p:spPr>
          <a:xfrm>
            <a:off x="4624132" y="1506539"/>
            <a:ext cx="592769" cy="234446"/>
          </a:xfrm>
          <a:prstGeom prst="leftArrow">
            <a:avLst/>
          </a:prstGeom>
          <a:solidFill>
            <a:srgbClr val="F8C0E0"/>
          </a:solidFill>
          <a:ln w="19050" cap="rnd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99630" y="299258"/>
            <a:ext cx="2577366" cy="732984"/>
          </a:xfrm>
          <a:prstGeom prst="roundRect">
            <a:avLst/>
          </a:prstGeom>
          <a:solidFill>
            <a:srgbClr val="AFFFD3"/>
          </a:solidFill>
          <a:ln w="19050" cap="rnd" cmpd="sng" algn="ctr">
            <a:solidFill>
              <a:srgbClr val="AFFFD3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Eylemin Gerçekleştirilmesi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40164" y="1246984"/>
            <a:ext cx="2559678" cy="739213"/>
          </a:xfrm>
          <a:prstGeom prst="roundRect">
            <a:avLst/>
          </a:prstGeom>
          <a:solidFill>
            <a:srgbClr val="FFB3B3"/>
          </a:solidFill>
          <a:ln w="19050" cap="rnd" cmpd="sng" algn="ctr">
            <a:solidFill>
              <a:srgbClr val="F8C0E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Eylemin Durdurulması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18264" y="3515468"/>
            <a:ext cx="1165728" cy="622932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kern="0" noProof="0" dirty="0" smtClean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Araştır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053303" y="3296433"/>
            <a:ext cx="1297057" cy="756560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457200">
              <a:defRPr/>
            </a:pPr>
            <a:r>
              <a:rPr lang="tr-TR" sz="1500" b="1" kern="0" dirty="0">
                <a:solidFill>
                  <a:srgbClr val="000000"/>
                </a:solidFill>
                <a:latin typeface="Trebuchet MS" panose="020B0603020202020204"/>
                <a:cs typeface="B Nazanin" panose="00000400000000000000" pitchFamily="2" charset="-78"/>
              </a:rPr>
              <a:t>Ulaşılabilir Kaynaklar (Kitap </a:t>
            </a:r>
            <a:r>
              <a:rPr lang="tr-TR" sz="1500" b="1" kern="0" dirty="0" err="1">
                <a:solidFill>
                  <a:srgbClr val="000000"/>
                </a:solidFill>
                <a:latin typeface="Trebuchet MS" panose="020B0603020202020204"/>
                <a:cs typeface="B Nazanin" panose="00000400000000000000" pitchFamily="2" charset="-78"/>
              </a:rPr>
              <a:t>vb</a:t>
            </a:r>
            <a:r>
              <a:rPr lang="tr-TR" sz="1500" b="1" kern="0" dirty="0">
                <a:solidFill>
                  <a:srgbClr val="000000"/>
                </a:solidFill>
                <a:latin typeface="Trebuchet MS" panose="020B0603020202020204"/>
                <a:cs typeface="B Nazanin" panose="00000400000000000000" pitchFamily="2" charset="-78"/>
              </a:rPr>
              <a:t>)</a:t>
            </a:r>
            <a:endParaRPr lang="en-US" sz="1500" b="1" kern="0" dirty="0">
              <a:solidFill>
                <a:srgbClr val="000000"/>
              </a:solidFill>
              <a:latin typeface="Trebuchet MS" panose="020B0603020202020204"/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176545" y="4190287"/>
            <a:ext cx="1105308" cy="365453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Kur</a:t>
            </a:r>
            <a:r>
              <a:rPr lang="tr-TR" sz="2000" b="1" kern="0" noProof="0" dirty="0" smtClean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’</a:t>
            </a: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an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985749" y="4850080"/>
            <a:ext cx="1445678" cy="756559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457200">
              <a:defRPr/>
            </a:pPr>
            <a:r>
              <a:rPr lang="tr-TR" b="1" kern="0" dirty="0" smtClean="0">
                <a:latin typeface="Trebuchet MS" panose="020B0603020202020204"/>
                <a:cs typeface="B Nazanin" panose="00000400000000000000" pitchFamily="2" charset="-78"/>
              </a:rPr>
              <a:t>Bilimsel Bilgi</a:t>
            </a:r>
            <a:r>
              <a:rPr lang="tr-TR" b="1" kern="0" dirty="0">
                <a:latin typeface="Trebuchet MS" panose="020B0603020202020204"/>
                <a:cs typeface="B Nazanin" panose="00000400000000000000" pitchFamily="2" charset="-78"/>
              </a:rPr>
              <a:t>-</a:t>
            </a:r>
            <a:r>
              <a:rPr lang="tr-TR" b="1" kern="0" dirty="0" smtClean="0">
                <a:latin typeface="Trebuchet MS" panose="020B0603020202020204"/>
                <a:cs typeface="B Nazanin" panose="00000400000000000000" pitchFamily="2" charset="-78"/>
              </a:rPr>
              <a:t>Birikim</a:t>
            </a:r>
            <a:endParaRPr lang="en-US" b="1" kern="0" dirty="0">
              <a:latin typeface="Trebuchet MS" panose="020B0603020202020204"/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176545" y="5787148"/>
            <a:ext cx="1105308" cy="340537"/>
          </a:xfrm>
          <a:prstGeom prst="roundRect">
            <a:avLst/>
          </a:prstGeom>
          <a:solidFill>
            <a:srgbClr val="F2AC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kern="0" dirty="0" smtClean="0">
                <a:solidFill>
                  <a:prstClr val="black"/>
                </a:solidFill>
                <a:latin typeface="Trebuchet MS" panose="020B0603020202020204"/>
                <a:cs typeface="B Nazanin" panose="00000400000000000000" pitchFamily="2" charset="-78"/>
              </a:rPr>
              <a:t>Kültür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0697995" y="2056577"/>
            <a:ext cx="1610537" cy="957485"/>
          </a:xfrm>
          <a:prstGeom prst="roundRect">
            <a:avLst/>
          </a:prstGeom>
          <a:noFill/>
          <a:ln w="19050" cap="rnd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GERÇEKLİK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9" name="Left Arrow 28"/>
          <p:cNvSpPr/>
          <p:nvPr/>
        </p:nvSpPr>
        <p:spPr>
          <a:xfrm>
            <a:off x="4645353" y="615497"/>
            <a:ext cx="508511" cy="203491"/>
          </a:xfrm>
          <a:prstGeom prst="leftArrow">
            <a:avLst/>
          </a:prstGeom>
          <a:solidFill>
            <a:srgbClr val="F8C0E0"/>
          </a:solidFill>
          <a:ln w="19050" cap="rnd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0" name="Left Arrow 29"/>
          <p:cNvSpPr/>
          <p:nvPr/>
        </p:nvSpPr>
        <p:spPr>
          <a:xfrm rot="18811609">
            <a:off x="8972641" y="3336161"/>
            <a:ext cx="353320" cy="183027"/>
          </a:xfrm>
          <a:prstGeom prst="leftArrow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2" name="Left Arrow 31"/>
          <p:cNvSpPr/>
          <p:nvPr/>
        </p:nvSpPr>
        <p:spPr>
          <a:xfrm rot="2459935">
            <a:off x="8978901" y="1696454"/>
            <a:ext cx="319212" cy="202583"/>
          </a:xfrm>
          <a:prstGeom prst="leftArrow">
            <a:avLst/>
          </a:prstGeom>
          <a:solidFill>
            <a:srgbClr val="F8C0E0"/>
          </a:solidFill>
          <a:ln w="19050" cap="rnd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50" name="Down Arrow 49"/>
          <p:cNvSpPr/>
          <p:nvPr/>
        </p:nvSpPr>
        <p:spPr>
          <a:xfrm rot="5400000">
            <a:off x="10530605" y="2464325"/>
            <a:ext cx="218048" cy="284317"/>
          </a:xfrm>
          <a:prstGeom prst="downArrow">
            <a:avLst/>
          </a:prstGeom>
          <a:solidFill>
            <a:srgbClr val="FFFECE"/>
          </a:solidFill>
          <a:ln>
            <a:solidFill>
              <a:srgbClr val="FFFE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Down Arrow 33"/>
          <p:cNvSpPr/>
          <p:nvPr/>
        </p:nvSpPr>
        <p:spPr>
          <a:xfrm rot="3069693">
            <a:off x="7187404" y="1222121"/>
            <a:ext cx="295728" cy="699127"/>
          </a:xfrm>
          <a:prstGeom prst="downArrow">
            <a:avLst/>
          </a:prstGeom>
          <a:solidFill>
            <a:srgbClr val="F8C0E0"/>
          </a:solidFill>
          <a:ln w="19050" cap="rnd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6" name="Left Arrow 35"/>
          <p:cNvSpPr/>
          <p:nvPr/>
        </p:nvSpPr>
        <p:spPr>
          <a:xfrm>
            <a:off x="7306124" y="3787065"/>
            <a:ext cx="353320" cy="183027"/>
          </a:xfrm>
          <a:prstGeom prst="leftArrow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7" name="Left Arrow 36"/>
          <p:cNvSpPr/>
          <p:nvPr/>
        </p:nvSpPr>
        <p:spPr>
          <a:xfrm>
            <a:off x="5645002" y="3615137"/>
            <a:ext cx="353320" cy="183027"/>
          </a:xfrm>
          <a:prstGeom prst="leftArrow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8" name="Left Arrow 37"/>
          <p:cNvSpPr/>
          <p:nvPr/>
        </p:nvSpPr>
        <p:spPr>
          <a:xfrm rot="18778513">
            <a:off x="5511165" y="4098858"/>
            <a:ext cx="594378" cy="163748"/>
          </a:xfrm>
          <a:prstGeom prst="leftArrow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9" name="Left Arrow 38"/>
          <p:cNvSpPr/>
          <p:nvPr/>
        </p:nvSpPr>
        <p:spPr>
          <a:xfrm rot="17578744">
            <a:off x="5091781" y="5053841"/>
            <a:ext cx="1650341" cy="140104"/>
          </a:xfrm>
          <a:prstGeom prst="leftArrow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40" name="Left Arrow 39"/>
          <p:cNvSpPr/>
          <p:nvPr/>
        </p:nvSpPr>
        <p:spPr>
          <a:xfrm rot="17775103">
            <a:off x="5335578" y="4583425"/>
            <a:ext cx="1036331" cy="147447"/>
          </a:xfrm>
          <a:prstGeom prst="leftArrow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42" name="Left Arrow 41"/>
          <p:cNvSpPr/>
          <p:nvPr/>
        </p:nvSpPr>
        <p:spPr>
          <a:xfrm>
            <a:off x="3388555" y="4373013"/>
            <a:ext cx="353320" cy="183027"/>
          </a:xfrm>
          <a:prstGeom prst="leftArrow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0" y="3571571"/>
            <a:ext cx="3431798" cy="1292019"/>
          </a:xfrm>
          <a:prstGeom prst="roundRect">
            <a:avLst/>
          </a:prstGeom>
          <a:noFill/>
          <a:ln w="19050" cap="rnd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800" b="1" kern="0" dirty="0" smtClean="0">
                <a:solidFill>
                  <a:schemeClr val="bg1"/>
                </a:solidFill>
                <a:latin typeface="Trebuchet MS" panose="020B0603020202020204"/>
                <a:cs typeface="B Nazanin" panose="00000400000000000000" pitchFamily="2" charset="-78"/>
              </a:rPr>
              <a:t>Teşhis sistemi değerlendirmeden eylemin gerçekleştirilmesi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353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5768684" y="2501922"/>
            <a:ext cx="4363618" cy="3186229"/>
          </a:xfrm>
          <a:custGeom>
            <a:avLst/>
            <a:gdLst>
              <a:gd name="connsiteX0" fmla="*/ 4006045 w 4363618"/>
              <a:gd name="connsiteY0" fmla="*/ 1900354 h 3186229"/>
              <a:gd name="connsiteX1" fmla="*/ 3977470 w 4363618"/>
              <a:gd name="connsiteY1" fmla="*/ 117 h 3186229"/>
              <a:gd name="connsiteX2" fmla="*/ 62695 w 4363618"/>
              <a:gd name="connsiteY2" fmla="*/ 1814629 h 3186229"/>
              <a:gd name="connsiteX3" fmla="*/ 1462870 w 4363618"/>
              <a:gd name="connsiteY3" fmla="*/ 3186229 h 3186229"/>
              <a:gd name="connsiteX4" fmla="*/ 1462870 w 4363618"/>
              <a:gd name="connsiteY4" fmla="*/ 3186229 h 318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3618" h="3186229">
                <a:moveTo>
                  <a:pt x="4006045" y="1900354"/>
                </a:moveTo>
                <a:cubicBezTo>
                  <a:pt x="4320370" y="957379"/>
                  <a:pt x="4634695" y="14404"/>
                  <a:pt x="3977470" y="117"/>
                </a:cubicBezTo>
                <a:cubicBezTo>
                  <a:pt x="3320245" y="-14171"/>
                  <a:pt x="481795" y="1283610"/>
                  <a:pt x="62695" y="1814629"/>
                </a:cubicBezTo>
                <a:cubicBezTo>
                  <a:pt x="-356405" y="2345648"/>
                  <a:pt x="1462870" y="3186229"/>
                  <a:pt x="1462870" y="3186229"/>
                </a:cubicBezTo>
                <a:lnTo>
                  <a:pt x="1462870" y="3186229"/>
                </a:lnTo>
              </a:path>
            </a:pathLst>
          </a:custGeom>
          <a:noFill/>
          <a:ln w="152400">
            <a:gradFill flip="none" rotWithShape="1">
              <a:gsLst>
                <a:gs pos="53000">
                  <a:schemeClr val="accent1">
                    <a:lumMod val="5000"/>
                    <a:lumOff val="95000"/>
                  </a:schemeClr>
                </a:gs>
                <a:gs pos="81000">
                  <a:srgbClr val="FF0000"/>
                </a:gs>
                <a:gs pos="67000">
                  <a:srgbClr val="FF0000"/>
                </a:gs>
                <a:gs pos="100000">
                  <a:srgbClr val="FF000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21177789">
            <a:off x="2402261" y="1992039"/>
            <a:ext cx="8568478" cy="4137862"/>
          </a:xfrm>
          <a:custGeom>
            <a:avLst/>
            <a:gdLst>
              <a:gd name="connsiteX0" fmla="*/ 7755232 w 8568478"/>
              <a:gd name="connsiteY0" fmla="*/ 2866275 h 4137862"/>
              <a:gd name="connsiteX1" fmla="*/ 7855245 w 8568478"/>
              <a:gd name="connsiteY1" fmla="*/ 666000 h 4137862"/>
              <a:gd name="connsiteX2" fmla="*/ 111420 w 8568478"/>
              <a:gd name="connsiteY2" fmla="*/ 151650 h 4137862"/>
              <a:gd name="connsiteX3" fmla="*/ 3168945 w 8568478"/>
              <a:gd name="connsiteY3" fmla="*/ 3052012 h 4137862"/>
              <a:gd name="connsiteX4" fmla="*/ 1711620 w 8568478"/>
              <a:gd name="connsiteY4" fmla="*/ 4137862 h 4137862"/>
              <a:gd name="connsiteX5" fmla="*/ 1711620 w 8568478"/>
              <a:gd name="connsiteY5" fmla="*/ 4137862 h 4137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68478" h="4137862">
                <a:moveTo>
                  <a:pt x="7755232" y="2866275"/>
                </a:moveTo>
                <a:cubicBezTo>
                  <a:pt x="8442223" y="1992356"/>
                  <a:pt x="9129214" y="1118437"/>
                  <a:pt x="7855245" y="666000"/>
                </a:cubicBezTo>
                <a:cubicBezTo>
                  <a:pt x="6581276" y="213563"/>
                  <a:pt x="892470" y="-246019"/>
                  <a:pt x="111420" y="151650"/>
                </a:cubicBezTo>
                <a:cubicBezTo>
                  <a:pt x="-669630" y="549319"/>
                  <a:pt x="2902245" y="2387643"/>
                  <a:pt x="3168945" y="3052012"/>
                </a:cubicBezTo>
                <a:cubicBezTo>
                  <a:pt x="3435645" y="3716381"/>
                  <a:pt x="1711620" y="4137862"/>
                  <a:pt x="1711620" y="4137862"/>
                </a:cubicBezTo>
                <a:lnTo>
                  <a:pt x="1711620" y="4137862"/>
                </a:lnTo>
              </a:path>
            </a:pathLst>
          </a:custGeom>
          <a:noFill/>
          <a:ln w="152400">
            <a:gradFill flip="none" rotWithShape="1">
              <a:gsLst>
                <a:gs pos="82000">
                  <a:srgbClr val="00EE6C"/>
                </a:gs>
                <a:gs pos="49000">
                  <a:schemeClr val="bg1"/>
                </a:gs>
                <a:gs pos="64000">
                  <a:srgbClr val="AFFFD3"/>
                </a:gs>
                <a:gs pos="100000">
                  <a:srgbClr val="00AC4E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001443" y="4483652"/>
            <a:ext cx="1644566" cy="994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"/>
                <a:ea typeface="+mn-ea"/>
                <a:cs typeface="B Nazanin" panose="00000400000000000000" pitchFamily="2" charset="-78"/>
              </a:rPr>
              <a:t>DATA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"/>
                <a:ea typeface="+mn-ea"/>
                <a:cs typeface="B Nazanin" panose="00000400000000000000" pitchFamily="2" charset="-78"/>
              </a:rPr>
              <a:t>Bilgi-Veri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485265" y="5599875"/>
            <a:ext cx="3931540" cy="994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"/>
                <a:cs typeface="B Nazanin" panose="00000400000000000000" pitchFamily="2" charset="-78"/>
              </a:rPr>
              <a:t>Düşük Uyumlu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"/>
                <a:ea typeface="+mn-ea"/>
                <a:cs typeface="B Nazanin" panose="00000400000000000000" pitchFamily="2" charset="-78"/>
              </a:rPr>
              <a:t>Eylem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620809"/>
            <a:ext cx="3665891" cy="994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"/>
                <a:ea typeface="+mn-ea"/>
                <a:cs typeface="B Nazanin" panose="00000400000000000000" pitchFamily="2" charset="-78"/>
              </a:rPr>
              <a:t>Uyumlu</a:t>
            </a:r>
            <a:r>
              <a:rPr kumimoji="0" lang="tr-TR" sz="3500" b="1" i="0" u="none" strike="noStrike" kern="1200" cap="none" spc="0" normalizeH="0" noProof="0" dirty="0" smtClean="0">
                <a:ln>
                  <a:noFill/>
                </a:ln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"/>
                <a:ea typeface="+mn-ea"/>
                <a:cs typeface="B Nazanin" panose="00000400000000000000" pitchFamily="2" charset="-78"/>
              </a:rPr>
              <a:t> </a:t>
            </a:r>
            <a:r>
              <a:rPr kumimoji="0" lang="tr-TR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"/>
                <a:ea typeface="+mn-ea"/>
                <a:cs typeface="B Nazanin" panose="00000400000000000000" pitchFamily="2" charset="-78"/>
              </a:rPr>
              <a:t>(Muteber) </a:t>
            </a:r>
            <a:r>
              <a:rPr kumimoji="0" lang="tr-TR" sz="3500" b="1" i="0" u="none" strike="noStrike" kern="1200" cap="none" spc="0" normalizeH="0" noProof="0" dirty="0" smtClean="0">
                <a:ln>
                  <a:noFill/>
                </a:ln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"/>
                <a:ea typeface="+mn-ea"/>
                <a:cs typeface="B Nazanin" panose="00000400000000000000" pitchFamily="2" charset="-78"/>
              </a:rPr>
              <a:t>Eylem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CC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58206" y="1551405"/>
            <a:ext cx="2456221" cy="2354695"/>
          </a:xfrm>
          <a:prstGeom prst="roundRect">
            <a:avLst>
              <a:gd name="adj" fmla="val 50000"/>
            </a:avLst>
          </a:prstGeom>
          <a:solidFill>
            <a:srgbClr val="FFFDB9"/>
          </a:solidFill>
          <a:ln w="12700" cap="flat" cmpd="sng" algn="ctr">
            <a:solidFill>
              <a:srgbClr val="FFFF00"/>
            </a:solidFill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İçsel Teşhis Sistemi</a:t>
            </a:r>
            <a:endParaRPr kumimoji="0" lang="fa-I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437253" y="1440345"/>
            <a:ext cx="1978049" cy="1930388"/>
          </a:xfrm>
          <a:prstGeom prst="roundRect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Tecrübi Akıl</a:t>
            </a:r>
            <a:endParaRPr kumimoji="0" lang="fa-I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Heart 2"/>
          <p:cNvSpPr/>
          <p:nvPr/>
        </p:nvSpPr>
        <p:spPr>
          <a:xfrm>
            <a:off x="4045132" y="3941476"/>
            <a:ext cx="3045502" cy="2319712"/>
          </a:xfrm>
          <a:prstGeom prst="heart">
            <a:avLst/>
          </a:prstGeom>
          <a:solidFill>
            <a:srgbClr val="FFB3B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Qalb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7" name="Isosceles Triangle 6"/>
          <p:cNvSpPr/>
          <p:nvPr/>
        </p:nvSpPr>
        <p:spPr>
          <a:xfrm rot="1820674">
            <a:off x="10349634" y="3435246"/>
            <a:ext cx="657225" cy="431953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5794169">
            <a:off x="3903895" y="2052201"/>
            <a:ext cx="657225" cy="431953"/>
          </a:xfrm>
          <a:prstGeom prst="triangle">
            <a:avLst/>
          </a:prstGeom>
          <a:solidFill>
            <a:srgbClr val="29FF8A"/>
          </a:solidFill>
          <a:ln>
            <a:solidFill>
              <a:srgbClr val="AFFF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16200000">
            <a:off x="6535720" y="1870692"/>
            <a:ext cx="657225" cy="431953"/>
          </a:xfrm>
          <a:prstGeom prst="triangle">
            <a:avLst/>
          </a:prstGeom>
          <a:solidFill>
            <a:srgbClr val="AFFFD3"/>
          </a:solidFill>
          <a:ln>
            <a:solidFill>
              <a:srgbClr val="AFFF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 rot="7403236">
            <a:off x="3343595" y="3693698"/>
            <a:ext cx="657225" cy="431953"/>
          </a:xfrm>
          <a:prstGeom prst="triangle">
            <a:avLst/>
          </a:prstGeom>
          <a:solidFill>
            <a:srgbClr val="00EE6C"/>
          </a:solidFill>
          <a:ln>
            <a:solidFill>
              <a:srgbClr val="00EE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 rot="14718647">
            <a:off x="4060811" y="6250312"/>
            <a:ext cx="517136" cy="399733"/>
          </a:xfrm>
          <a:prstGeom prst="triangle">
            <a:avLst/>
          </a:prstGeom>
          <a:solidFill>
            <a:srgbClr val="00A84C"/>
          </a:solidFill>
          <a:ln>
            <a:solidFill>
              <a:srgbClr val="00A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 rot="14461127">
            <a:off x="7451823" y="2973276"/>
            <a:ext cx="657225" cy="431953"/>
          </a:xfrm>
          <a:prstGeom prst="triangle">
            <a:avLst/>
          </a:prstGeom>
          <a:solidFill>
            <a:srgbClr val="FF4747"/>
          </a:solidFill>
          <a:ln>
            <a:solidFill>
              <a:srgbClr val="FF4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 rot="1216180">
            <a:off x="9669388" y="3551758"/>
            <a:ext cx="657225" cy="431953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 rot="7343691">
            <a:off x="7000585" y="5514742"/>
            <a:ext cx="657225" cy="431953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 Diagonal Corner Rectangle 29"/>
          <p:cNvSpPr/>
          <p:nvPr/>
        </p:nvSpPr>
        <p:spPr>
          <a:xfrm>
            <a:off x="8607669" y="112823"/>
            <a:ext cx="3462866" cy="889922"/>
          </a:xfrm>
          <a:prstGeom prst="round2Diag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46000">
                <a:srgbClr val="D7DBDA"/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rgbClr val="FFF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B Nazanin" panose="00000400000000000000" pitchFamily="2" charset="-78"/>
              </a:rPr>
              <a:t>Bilginin İşlenme Yolları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082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4" grpId="0"/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>
            <a:off x="8295861" y="636726"/>
            <a:ext cx="3896139" cy="1079058"/>
          </a:xfrm>
          <a:prstGeom prst="leftArrow">
            <a:avLst>
              <a:gd name="adj1" fmla="val 100000"/>
              <a:gd name="adj2" fmla="val 50000"/>
            </a:avLst>
          </a:prstGeom>
          <a:solidFill>
            <a:srgbClr val="FFFECE"/>
          </a:solidFill>
          <a:ln>
            <a:solidFill>
              <a:srgbClr val="FFF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2408614"/>
            <a:ext cx="12001499" cy="489388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1-Çok Boyutlu Manevi Terapiyi Tanıma</a:t>
            </a:r>
            <a:endParaRPr lang="fa-IR" sz="3600" b="1" dirty="0">
              <a:solidFill>
                <a:schemeClr val="accent4">
                  <a:lumMod val="40000"/>
                  <a:lumOff val="60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2- Çok Boyutlu Terapi Yaklaşımının </a:t>
            </a:r>
            <a:r>
              <a:rPr lang="tr-TR" sz="3600" b="1" dirty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D</a:t>
            </a: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iğer Yaklaşımlar </a:t>
            </a:r>
            <a:r>
              <a:rPr lang="tr-TR" sz="3600" b="1" dirty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A</a:t>
            </a: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rasındaki </a:t>
            </a:r>
            <a:r>
              <a:rPr lang="tr-TR" sz="3600" b="1" dirty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Y</a:t>
            </a: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erini </a:t>
            </a:r>
            <a:r>
              <a:rPr lang="tr-TR" sz="3600" b="1" dirty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T</a:t>
            </a: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anıma </a:t>
            </a:r>
            <a:endParaRPr lang="fa-IR" sz="3600" b="1" dirty="0">
              <a:solidFill>
                <a:schemeClr val="accent4">
                  <a:lumMod val="40000"/>
                  <a:lumOff val="60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3-Çok Boyutlu Terapi Yaklaşımının Teorik Çerçevesini Tanıma</a:t>
            </a:r>
            <a:endParaRPr lang="fa-IR" sz="3600" b="1" dirty="0">
              <a:solidFill>
                <a:schemeClr val="accent4">
                  <a:lumMod val="40000"/>
                  <a:lumOff val="60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4-Çok Boyutlu Terapi Yaklaşımının Oluşum Sürecini Tanıma</a:t>
            </a:r>
          </a:p>
          <a:p>
            <a:pPr marL="0" indent="0" algn="ctr" rtl="1">
              <a:buNone/>
            </a:pPr>
            <a:r>
              <a:rPr lang="tr-T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5- Manevi Terapi Yaklaşımının Tedavi Protokolünü Tanıma</a:t>
            </a:r>
            <a:endParaRPr lang="tr-TR" sz="3600" b="1" dirty="0">
              <a:solidFill>
                <a:schemeClr val="accent4">
                  <a:lumMod val="40000"/>
                  <a:lumOff val="6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22713" y="6301408"/>
            <a:ext cx="6705599" cy="5565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20000"/>
                  <a:lumOff val="8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6488668"/>
            <a:ext cx="6794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İlahi Odaklı Çok Boyutlu Manevi Psikoterapi, Dr. </a:t>
            </a:r>
            <a:r>
              <a:rPr lang="tr-TR" b="1" dirty="0" err="1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Masoud</a:t>
            </a: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 Janbozorgi</a:t>
            </a:r>
            <a:endParaRPr lang="en-US" b="1" dirty="0">
              <a:solidFill>
                <a:srgbClr val="5B9BD5">
                  <a:lumMod val="20000"/>
                  <a:lumOff val="80000"/>
                </a:srgb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85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>
            <a:off x="9225195" y="636726"/>
            <a:ext cx="2966805" cy="1158982"/>
          </a:xfrm>
          <a:prstGeom prst="leftArrow">
            <a:avLst>
              <a:gd name="adj1" fmla="val 100000"/>
              <a:gd name="adj2" fmla="val 50000"/>
            </a:avLst>
          </a:prstGeom>
          <a:solidFill>
            <a:srgbClr val="FFFECE"/>
          </a:solidFill>
          <a:ln>
            <a:solidFill>
              <a:srgbClr val="FFF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Sürecin Aşamaları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155067" y="6301408"/>
            <a:ext cx="7373246" cy="5565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20000"/>
                  <a:lumOff val="8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5" name="Content Placeholder 17"/>
          <p:cNvSpPr txBox="1">
            <a:spLocks/>
          </p:cNvSpPr>
          <p:nvPr/>
        </p:nvSpPr>
        <p:spPr>
          <a:xfrm>
            <a:off x="230901" y="134706"/>
            <a:ext cx="11237132" cy="6273471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tr-TR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uphemia"/>
                <a:ea typeface="+mn-ea"/>
                <a:cs typeface="B Nazanin" panose="00000400000000000000" pitchFamily="2" charset="-78"/>
              </a:rPr>
              <a:t>Danışanların,</a:t>
            </a:r>
            <a:r>
              <a:rPr kumimoji="0" lang="tr-TR" sz="3400" b="1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uphemia"/>
                <a:ea typeface="+mn-ea"/>
                <a:cs typeface="B Nazanin" panose="00000400000000000000" pitchFamily="2" charset="-78"/>
              </a:rPr>
              <a:t> Manevi bir yardım almaya yönelik talepleri</a:t>
            </a:r>
            <a:endParaRPr kumimoji="0" lang="fa-IR" sz="3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uphemia"/>
              <a:ea typeface="+mn-ea"/>
              <a:cs typeface="B Nazanin" panose="000004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tr-TR" sz="3400" b="1" dirty="0" smtClean="0">
              <a:solidFill>
                <a:srgbClr val="5B9BD5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phemia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tr-TR" sz="3400" b="1" dirty="0" smtClean="0">
                <a:solidFill>
                  <a:srgbClr val="5B9BD5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  <a:cs typeface="B Titr" panose="00000700000000000000" pitchFamily="2" charset="-78"/>
              </a:rPr>
              <a:t>Mevcut Psikoterapi ekollerinin incelenmesi, </a:t>
            </a: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3400" b="1" dirty="0">
                <a:solidFill>
                  <a:srgbClr val="5B9BD5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  <a:cs typeface="B Titr" panose="00000700000000000000" pitchFamily="2" charset="-78"/>
              </a:rPr>
              <a:t>B</a:t>
            </a:r>
            <a:r>
              <a:rPr lang="tr-TR" sz="3400" b="1" dirty="0" err="1" smtClean="0">
                <a:solidFill>
                  <a:srgbClr val="5B9BD5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  <a:cs typeface="B Titr" panose="00000700000000000000" pitchFamily="2" charset="-78"/>
              </a:rPr>
              <a:t>enzerlik</a:t>
            </a:r>
            <a:r>
              <a:rPr lang="tr-TR" sz="3400" b="1" dirty="0" smtClean="0">
                <a:solidFill>
                  <a:srgbClr val="5B9BD5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  <a:cs typeface="B Titr" panose="00000700000000000000" pitchFamily="2" charset="-78"/>
              </a:rPr>
              <a:t> ve uyumluluk olasılığının değerlendirilmesi</a:t>
            </a: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fa-IR" sz="3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uphemia"/>
              <a:ea typeface="+mn-ea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tr-TR" sz="3400" b="1" dirty="0" err="1" smtClean="0">
                <a:solidFill>
                  <a:srgbClr val="5B9BD5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  <a:cs typeface="B Titr" panose="00000700000000000000" pitchFamily="2" charset="-78"/>
              </a:rPr>
              <a:t>Lazarus’un</a:t>
            </a:r>
            <a:r>
              <a:rPr lang="tr-TR" sz="3400" b="1" dirty="0" smtClean="0">
                <a:solidFill>
                  <a:srgbClr val="5B9BD5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/>
                <a:cs typeface="B Titr" panose="00000700000000000000" pitchFamily="2" charset="-78"/>
              </a:rPr>
              <a:t> teorisiyle kısmi uyumluluk</a:t>
            </a:r>
            <a:endParaRPr kumimoji="0" lang="fa-IR" sz="3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uphemia"/>
              <a:ea typeface="+mn-ea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fa-IR" sz="3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uphemia"/>
              <a:ea typeface="+mn-ea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tr-TR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uphemia"/>
                <a:ea typeface="+mn-ea"/>
                <a:cs typeface="B Titr" panose="00000700000000000000" pitchFamily="2" charset="-78"/>
              </a:rPr>
              <a:t>Temel bakış</a:t>
            </a:r>
            <a:r>
              <a:rPr kumimoji="0" lang="tr-TR" sz="3400" b="1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uphemia"/>
                <a:ea typeface="+mn-ea"/>
                <a:cs typeface="B Titr" panose="00000700000000000000" pitchFamily="2" charset="-78"/>
              </a:rPr>
              <a:t> açısı farklılığından kaynaklı </a:t>
            </a:r>
            <a:r>
              <a:rPr kumimoji="0" lang="tr-TR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uphemia"/>
                <a:ea typeface="+mn-ea"/>
                <a:cs typeface="B Titr" panose="00000700000000000000" pitchFamily="2" charset="-78"/>
              </a:rPr>
              <a:t>Lazarus’un</a:t>
            </a:r>
            <a:r>
              <a:rPr kumimoji="0" lang="tr-TR" sz="3400" b="1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uphemia"/>
                <a:ea typeface="+mn-ea"/>
                <a:cs typeface="B Titr" panose="00000700000000000000" pitchFamily="2" charset="-78"/>
              </a:rPr>
              <a:t> teorisiyle ayrışma</a:t>
            </a:r>
            <a:endParaRPr kumimoji="0" lang="fa-IR" sz="3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uphemia"/>
              <a:ea typeface="+mn-ea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fa-IR" sz="3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uphemia"/>
              <a:ea typeface="+mn-ea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tr-TR" sz="3400" b="1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FFC000"/>
                    </a:gs>
                    <a:gs pos="4000">
                      <a:srgbClr val="FFC000">
                        <a:lumMod val="60000"/>
                        <a:lumOff val="40000"/>
                      </a:srgbClr>
                    </a:gs>
                    <a:gs pos="87000">
                      <a:srgbClr val="FFC000">
                        <a:lumMod val="20000"/>
                        <a:lumOff val="80000"/>
                      </a:srgbClr>
                    </a:gs>
                  </a:gsLst>
                  <a:lin ang="5400000"/>
                </a:gradFill>
                <a:latin typeface="Euphemia"/>
                <a:cs typeface="B Titr" panose="00000700000000000000" pitchFamily="2" charset="-78"/>
              </a:rPr>
              <a:t>İlahi </a:t>
            </a:r>
            <a:r>
              <a:rPr lang="tr-TR" sz="3400" b="1" dirty="0" smtClean="0">
                <a:ln w="12700" cmpd="sng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FFC000"/>
                    </a:gs>
                    <a:gs pos="4000">
                      <a:srgbClr val="FFC000">
                        <a:lumMod val="60000"/>
                        <a:lumOff val="40000"/>
                      </a:srgbClr>
                    </a:gs>
                    <a:gs pos="87000">
                      <a:srgbClr val="FFC000">
                        <a:lumMod val="20000"/>
                        <a:lumOff val="80000"/>
                      </a:srgbClr>
                    </a:gs>
                  </a:gsLst>
                  <a:lin ang="5400000"/>
                </a:gradFill>
                <a:latin typeface="Euphemia"/>
                <a:cs typeface="B Titr" panose="00000700000000000000" pitchFamily="2" charset="-78"/>
              </a:rPr>
              <a:t>Odaklı</a:t>
            </a:r>
            <a:r>
              <a:rPr lang="tr-TR" sz="3400" b="1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FFC000"/>
                    </a:gs>
                    <a:gs pos="4000">
                      <a:srgbClr val="FFC000">
                        <a:lumMod val="60000"/>
                        <a:lumOff val="40000"/>
                      </a:srgbClr>
                    </a:gs>
                    <a:gs pos="87000">
                      <a:srgbClr val="FFC000">
                        <a:lumMod val="20000"/>
                        <a:lumOff val="80000"/>
                      </a:srgbClr>
                    </a:gs>
                  </a:gsLst>
                  <a:lin ang="5400000"/>
                </a:gradFill>
                <a:latin typeface="Euphemia"/>
                <a:cs typeface="B Titr" panose="00000700000000000000" pitchFamily="2" charset="-78"/>
              </a:rPr>
              <a:t> Çok Boyutlu Manevi Psikoterapi</a:t>
            </a:r>
            <a:endParaRPr kumimoji="0" lang="fa-IR" sz="3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gradFill>
                <a:gsLst>
                  <a:gs pos="0">
                    <a:srgbClr val="FFC000"/>
                  </a:gs>
                  <a:gs pos="4000">
                    <a:srgbClr val="FFC000">
                      <a:lumMod val="60000"/>
                      <a:lumOff val="40000"/>
                    </a:srgbClr>
                  </a:gs>
                  <a:gs pos="87000">
                    <a:srgbClr val="FFC000">
                      <a:lumMod val="20000"/>
                      <a:lumOff val="80000"/>
                    </a:srgbClr>
                  </a:gs>
                </a:gsLst>
                <a:lin ang="5400000"/>
              </a:gradFill>
              <a:effectLst/>
              <a:uLnTx/>
              <a:uFillTx/>
              <a:latin typeface="Euphemia"/>
              <a:ea typeface="+mn-ea"/>
              <a:cs typeface="B Titr" panose="00000700000000000000" pitchFamily="2" charset="-78"/>
            </a:endParaRPr>
          </a:p>
        </p:txBody>
      </p:sp>
      <p:sp>
        <p:nvSpPr>
          <p:cNvPr id="2" name="Isosceles Triangle 1"/>
          <p:cNvSpPr/>
          <p:nvPr/>
        </p:nvSpPr>
        <p:spPr>
          <a:xfrm rot="10800000">
            <a:off x="5560291" y="979055"/>
            <a:ext cx="615221" cy="544945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Isosceles Triangle 8"/>
          <p:cNvSpPr/>
          <p:nvPr/>
        </p:nvSpPr>
        <p:spPr>
          <a:xfrm rot="10800000">
            <a:off x="5560291" y="2767094"/>
            <a:ext cx="615221" cy="54494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Isosceles Triangle 9"/>
          <p:cNvSpPr/>
          <p:nvPr/>
        </p:nvSpPr>
        <p:spPr>
          <a:xfrm rot="10800000">
            <a:off x="5560291" y="4097910"/>
            <a:ext cx="615221" cy="544945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Isosceles Triangle 10"/>
          <p:cNvSpPr/>
          <p:nvPr/>
        </p:nvSpPr>
        <p:spPr>
          <a:xfrm rot="10800000">
            <a:off x="5579533" y="5154685"/>
            <a:ext cx="615221" cy="544945"/>
          </a:xfrm>
          <a:prstGeom prst="triangle">
            <a:avLst/>
          </a:prstGeom>
          <a:solidFill>
            <a:srgbClr val="FFFC85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4066" y="6488668"/>
            <a:ext cx="699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İlahi Odaklı Çok Boyutlu Manevi Psikoterapi, Dr. </a:t>
            </a:r>
            <a:r>
              <a:rPr lang="tr-TR" b="1" dirty="0" err="1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Masoud</a:t>
            </a: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 Janbozorgi</a:t>
            </a:r>
            <a:endParaRPr lang="en-US" b="1" dirty="0">
              <a:solidFill>
                <a:srgbClr val="5B9BD5">
                  <a:lumMod val="20000"/>
                  <a:lumOff val="80000"/>
                </a:srgb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808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>
            <a:off x="5440680" y="125611"/>
            <a:ext cx="6751320" cy="1088627"/>
          </a:xfrm>
          <a:prstGeom prst="leftArrow">
            <a:avLst>
              <a:gd name="adj1" fmla="val 100000"/>
              <a:gd name="adj2" fmla="val 50000"/>
            </a:avLst>
          </a:prstGeom>
          <a:solidFill>
            <a:srgbClr val="FFFECE"/>
          </a:solidFill>
          <a:ln>
            <a:solidFill>
              <a:srgbClr val="FFF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İlahi</a:t>
            </a:r>
            <a:r>
              <a:rPr lang="en-US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tr-TR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Odaklı</a:t>
            </a:r>
            <a:r>
              <a:rPr lang="en-US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Çok</a:t>
            </a:r>
            <a:r>
              <a:rPr lang="en-US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Boyutlu</a:t>
            </a:r>
            <a:r>
              <a:rPr lang="tr-TR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 Manevi</a:t>
            </a:r>
            <a:r>
              <a:rPr lang="en-US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Terapinin</a:t>
            </a:r>
            <a:r>
              <a:rPr lang="en-US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Tanımı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3789" y="1254680"/>
            <a:ext cx="11467619" cy="1048279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tr-TR" b="1" dirty="0" smtClean="0">
                <a:solidFill>
                  <a:srgbClr val="FFFFAF"/>
                </a:solidFill>
                <a:cs typeface="B Nazanin" panose="00000400000000000000" pitchFamily="2" charset="-78"/>
              </a:rPr>
              <a:t>Maneviyat odaklı etkileşim süreci, </a:t>
            </a:r>
            <a:r>
              <a:rPr lang="tr-TR" b="1" u="sng" dirty="0" smtClean="0">
                <a:solidFill>
                  <a:srgbClr val="FFFFAF"/>
                </a:solidFill>
                <a:cs typeface="B Nazanin" panose="00000400000000000000" pitchFamily="2" charset="-78"/>
              </a:rPr>
              <a:t>ruhsal birlik-bütünlük (ruhsal tevhide varma) </a:t>
            </a:r>
            <a:r>
              <a:rPr lang="tr-TR" b="1" dirty="0" smtClean="0">
                <a:solidFill>
                  <a:srgbClr val="FFFFAF"/>
                </a:solidFill>
                <a:cs typeface="B Nazanin" panose="00000400000000000000" pitchFamily="2" charset="-78"/>
              </a:rPr>
              <a:t>esasına </a:t>
            </a:r>
          </a:p>
          <a:p>
            <a:pPr marL="0" indent="0" algn="ctr" rtl="1">
              <a:buNone/>
            </a:pPr>
            <a:r>
              <a:rPr lang="tr-TR" b="1" dirty="0" smtClean="0">
                <a:solidFill>
                  <a:srgbClr val="FFFFAF"/>
                </a:solidFill>
                <a:cs typeface="B Nazanin" panose="00000400000000000000" pitchFamily="2" charset="-78"/>
              </a:rPr>
              <a:t>ve </a:t>
            </a:r>
          </a:p>
          <a:p>
            <a:pPr marL="0" indent="0" algn="ctr" rtl="1">
              <a:buNone/>
            </a:pPr>
            <a:r>
              <a:rPr lang="tr-TR" b="1" u="sng" dirty="0" smtClean="0">
                <a:solidFill>
                  <a:srgbClr val="FFFFAF"/>
                </a:solidFill>
                <a:cs typeface="B Nazanin" panose="00000400000000000000" pitchFamily="2" charset="-78"/>
              </a:rPr>
              <a:t>içsel aklı </a:t>
            </a:r>
            <a:r>
              <a:rPr lang="tr-TR" b="1" dirty="0" smtClean="0">
                <a:solidFill>
                  <a:srgbClr val="FFFFAF"/>
                </a:solidFill>
                <a:cs typeface="B Nazanin" panose="00000400000000000000" pitchFamily="2" charset="-78"/>
              </a:rPr>
              <a:t>aktifleştirme mekanizması temeline dayanır.</a:t>
            </a:r>
            <a:endParaRPr lang="fa-IR" b="1" dirty="0">
              <a:solidFill>
                <a:srgbClr val="FFFFAF"/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4400" b="1" dirty="0">
                <a:solidFill>
                  <a:srgbClr val="FFD5D5"/>
                </a:solidFill>
                <a:cs typeface="B Nazanin" panose="00000400000000000000" pitchFamily="2" charset="-78"/>
              </a:rPr>
              <a:t> </a:t>
            </a:r>
            <a:endParaRPr lang="en-US" sz="4400" b="1" dirty="0">
              <a:solidFill>
                <a:srgbClr val="FFD5D5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909709"/>
              </p:ext>
            </p:extLst>
          </p:nvPr>
        </p:nvGraphicFramePr>
        <p:xfrm>
          <a:off x="2235961" y="3307888"/>
          <a:ext cx="8128000" cy="2817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6668">
                  <a:extLst>
                    <a:ext uri="{9D8B030D-6E8A-4147-A177-3AD203B41FA5}">
                      <a16:colId xmlns:a16="http://schemas.microsoft.com/office/drawing/2014/main" xmlns="" val="2584860193"/>
                    </a:ext>
                  </a:extLst>
                </a:gridCol>
                <a:gridCol w="5661332">
                  <a:extLst>
                    <a:ext uri="{9D8B030D-6E8A-4147-A177-3AD203B41FA5}">
                      <a16:colId xmlns:a16="http://schemas.microsoft.com/office/drawing/2014/main" xmlns="" val="1959687760"/>
                    </a:ext>
                  </a:extLst>
                </a:gridCol>
              </a:tblGrid>
              <a:tr h="1002855">
                <a:tc>
                  <a:txBody>
                    <a:bodyPr/>
                    <a:lstStyle/>
                    <a:p>
                      <a:pPr algn="r"/>
                      <a:r>
                        <a:rPr lang="tr-TR" sz="2800" b="1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Süreç</a:t>
                      </a:r>
                      <a:endParaRPr lang="en-US" sz="2800" b="1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R w="12700" cmpd="sng">
                      <a:noFill/>
                    </a:lnR>
                    <a:solidFill>
                      <a:srgbClr val="FFFE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               İdrak sistemini</a:t>
                      </a:r>
                      <a:r>
                        <a:rPr lang="tr-TR" sz="2800" b="1" baseline="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baseline="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imgelerden arındırma</a:t>
                      </a:r>
                      <a:endParaRPr lang="en-US" sz="2800" b="1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8652679"/>
                  </a:ext>
                </a:extLst>
              </a:tr>
              <a:tr h="776789">
                <a:tc>
                  <a:txBody>
                    <a:bodyPr/>
                    <a:lstStyle/>
                    <a:p>
                      <a:pPr algn="r"/>
                      <a:r>
                        <a:rPr lang="tr-TR" sz="2800" b="1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Etkileşim</a:t>
                      </a:r>
                      <a:endParaRPr lang="en-US" sz="2800" b="1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R w="12700" cmpd="sng">
                      <a:noFill/>
                    </a:lnR>
                    <a:solidFill>
                      <a:srgbClr val="FFFED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800" b="1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Kolaylaştırma</a:t>
                      </a:r>
                      <a:endParaRPr lang="en-US" sz="2800" b="1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0683506"/>
                  </a:ext>
                </a:extLst>
              </a:tr>
              <a:tr h="1038124">
                <a:tc>
                  <a:txBody>
                    <a:bodyPr/>
                    <a:lstStyle/>
                    <a:p>
                      <a:pPr algn="r"/>
                      <a:r>
                        <a:rPr lang="tr-TR" sz="2800" b="1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Maneviyat</a:t>
                      </a:r>
                      <a:r>
                        <a:rPr lang="tr-TR" sz="2800" b="1" baseline="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 Merkezli</a:t>
                      </a:r>
                      <a:endParaRPr lang="en-US" sz="2800" b="1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R w="12700" cmpd="sng">
                      <a:noFill/>
                    </a:lnR>
                    <a:solidFill>
                      <a:srgbClr val="FFFED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800" b="1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İlahi</a:t>
                      </a:r>
                      <a:r>
                        <a:rPr lang="tr-TR" sz="2800" b="1" baseline="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 odaklı tevhide varma</a:t>
                      </a:r>
                      <a:endParaRPr lang="tr-TR" sz="2800" b="1" dirty="0" smtClean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4915638"/>
                  </a:ext>
                </a:extLst>
              </a:tr>
            </a:tbl>
          </a:graphicData>
        </a:graphic>
      </p:graphicFrame>
      <p:sp>
        <p:nvSpPr>
          <p:cNvPr id="9" name="Left Arrow 8"/>
          <p:cNvSpPr/>
          <p:nvPr/>
        </p:nvSpPr>
        <p:spPr>
          <a:xfrm rot="10800000">
            <a:off x="5082291" y="3715782"/>
            <a:ext cx="1662545" cy="240146"/>
          </a:xfrm>
          <a:prstGeom prst="leftArrow">
            <a:avLst/>
          </a:prstGeom>
          <a:solidFill>
            <a:srgbClr val="284780"/>
          </a:solidFill>
          <a:ln>
            <a:solidFill>
              <a:srgbClr val="233E6F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Left Arrow 9"/>
          <p:cNvSpPr/>
          <p:nvPr/>
        </p:nvSpPr>
        <p:spPr>
          <a:xfrm rot="10800000">
            <a:off x="5082291" y="4596699"/>
            <a:ext cx="1662545" cy="240146"/>
          </a:xfrm>
          <a:prstGeom prst="leftArrow">
            <a:avLst/>
          </a:prstGeom>
          <a:solidFill>
            <a:srgbClr val="284780"/>
          </a:solidFill>
          <a:ln>
            <a:solidFill>
              <a:srgbClr val="233E6F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Left Arrow 10"/>
          <p:cNvSpPr/>
          <p:nvPr/>
        </p:nvSpPr>
        <p:spPr>
          <a:xfrm rot="10800000">
            <a:off x="4685757" y="5477617"/>
            <a:ext cx="1662545" cy="240146"/>
          </a:xfrm>
          <a:prstGeom prst="leftArrow">
            <a:avLst/>
          </a:prstGeom>
          <a:solidFill>
            <a:srgbClr val="284780"/>
          </a:solidFill>
          <a:ln>
            <a:solidFill>
              <a:srgbClr val="233E6F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94066" y="6488668"/>
            <a:ext cx="699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İlahi Odaklı Çok Boyutlu Manevi Psikoterapi, Dr. </a:t>
            </a:r>
            <a:r>
              <a:rPr lang="tr-TR" b="1" dirty="0" err="1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Masoud</a:t>
            </a: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 Janbozorgi</a:t>
            </a:r>
            <a:endParaRPr lang="en-US" b="1" dirty="0">
              <a:solidFill>
                <a:srgbClr val="5B9BD5">
                  <a:lumMod val="20000"/>
                  <a:lumOff val="80000"/>
                </a:srgb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039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>
            <a:off x="7749308" y="221089"/>
            <a:ext cx="4442691" cy="1211472"/>
          </a:xfrm>
          <a:prstGeom prst="leftArrow">
            <a:avLst>
              <a:gd name="adj1" fmla="val 100000"/>
              <a:gd name="adj2" fmla="val 50000"/>
            </a:avLst>
          </a:prstGeom>
          <a:solidFill>
            <a:srgbClr val="FFFECE"/>
          </a:solidFill>
          <a:ln>
            <a:solidFill>
              <a:srgbClr val="FFF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 err="1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Tevhid</a:t>
            </a:r>
            <a:r>
              <a:rPr lang="tr-TR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 Temelli Maneviyat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7246" y="1367762"/>
            <a:ext cx="11809235" cy="512447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tr-TR" sz="36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‘Mebde ve </a:t>
            </a:r>
            <a:r>
              <a:rPr lang="tr-TR" sz="3600" b="1" u="sng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Mead</a:t>
            </a:r>
            <a:r>
              <a:rPr lang="tr-TR" sz="36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’ ya da ‘Niyet ve Hedef’ arasında</a:t>
            </a:r>
          </a:p>
          <a:p>
            <a:pPr marL="0" indent="0" algn="ctr" rtl="1">
              <a:buNone/>
            </a:pPr>
            <a:r>
              <a:rPr lang="tr-TR" sz="36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Akıllıca Eylem Planlaması</a:t>
            </a:r>
          </a:p>
          <a:p>
            <a:pPr marL="0" indent="0" algn="ctr" rtl="1">
              <a:buNone/>
            </a:pPr>
            <a:r>
              <a:rPr lang="tr-TR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Ruh </a:t>
            </a:r>
            <a:r>
              <a:rPr lang="tr-TR" b="1" dirty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sağlığının temel unsuru olan </a:t>
            </a:r>
            <a:r>
              <a:rPr lang="tr-TR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bütünleşim</a:t>
            </a:r>
            <a:r>
              <a:rPr lang="tr-TR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/</a:t>
            </a:r>
            <a:r>
              <a:rPr lang="tr-TR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integration</a:t>
            </a:r>
            <a:r>
              <a:rPr lang="tr-TR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 (tevhide varma), yalnızca eylemin başından sonuna kadar niyet ve hedefinin birliği korunduğunda tecrübe edilebilir. </a:t>
            </a:r>
          </a:p>
          <a:p>
            <a:pPr marL="0" indent="0" algn="ctr" rtl="1">
              <a:buNone/>
            </a:pPr>
            <a:endParaRPr lang="fa-IR" b="1" dirty="0" smtClean="0">
              <a:solidFill>
                <a:srgbClr val="00B0F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en-US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Yalnızca</a:t>
            </a:r>
            <a:r>
              <a:rPr lang="en-US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tr-TR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kendisi </a:t>
            </a:r>
            <a:r>
              <a:rPr lang="tr-TR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vahid</a:t>
            </a:r>
            <a:r>
              <a:rPr lang="tr-TR" b="1" dirty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tr-TR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(bir-bütün) olan bir unsur,</a:t>
            </a:r>
            <a:r>
              <a:rPr lang="en-US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en-US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bu</a:t>
            </a:r>
            <a:r>
              <a:rPr lang="en-US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 role </a:t>
            </a:r>
            <a:r>
              <a:rPr lang="en-US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sahip</a:t>
            </a:r>
            <a:r>
              <a:rPr lang="en-US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en-US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olabilir</a:t>
            </a:r>
            <a:r>
              <a:rPr lang="en-US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.</a:t>
            </a:r>
            <a:endParaRPr lang="tr-TR" b="1" u="sng" dirty="0">
              <a:solidFill>
                <a:srgbClr val="FF61A1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en-US" b="1" dirty="0" smtClean="0">
              <a:solidFill>
                <a:schemeClr val="accent4">
                  <a:lumMod val="40000"/>
                  <a:lumOff val="60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tr-TR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Kutsal olanı aramak </a:t>
            </a:r>
            <a:r>
              <a:rPr lang="tr-TR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fıtridir ve insanın doğasında vardır.</a:t>
            </a:r>
            <a:endParaRPr lang="fa-IR" b="1" dirty="0">
              <a:solidFill>
                <a:schemeClr val="accent4">
                  <a:lumMod val="40000"/>
                  <a:lumOff val="6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" name="Isosceles Triangle 1"/>
          <p:cNvSpPr/>
          <p:nvPr/>
        </p:nvSpPr>
        <p:spPr>
          <a:xfrm rot="10800000">
            <a:off x="5763681" y="4928519"/>
            <a:ext cx="641960" cy="556484"/>
          </a:xfrm>
          <a:prstGeom prst="triangl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4066" y="6488668"/>
            <a:ext cx="699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İlahi Odaklı Çok Boyutlu Manevi Psikoterapi, Dr. </a:t>
            </a:r>
            <a:r>
              <a:rPr lang="tr-TR" b="1" dirty="0" err="1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Masoud</a:t>
            </a: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 Janbozorgi</a:t>
            </a:r>
            <a:endParaRPr lang="en-US" b="1" dirty="0">
              <a:solidFill>
                <a:srgbClr val="5B9BD5">
                  <a:lumMod val="20000"/>
                  <a:lumOff val="80000"/>
                </a:srgb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067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>
            <a:off x="5440680" y="221089"/>
            <a:ext cx="6751320" cy="1211472"/>
          </a:xfrm>
          <a:prstGeom prst="leftArrow">
            <a:avLst>
              <a:gd name="adj1" fmla="val 100000"/>
              <a:gd name="adj2" fmla="val 50000"/>
            </a:avLst>
          </a:prstGeom>
          <a:solidFill>
            <a:srgbClr val="FFFECE"/>
          </a:solidFill>
          <a:ln>
            <a:solidFill>
              <a:srgbClr val="FFF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 smtClean="0">
                <a:solidFill>
                  <a:srgbClr val="002060"/>
                </a:solidFill>
                <a:latin typeface="Calibri" panose="020F0502020204030204"/>
                <a:cs typeface="B Titr" panose="00000700000000000000" pitchFamily="2" charset="-78"/>
              </a:rPr>
              <a:t>İmaj (imge) ve Gerçeklik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19875" y="4781726"/>
            <a:ext cx="5911272" cy="720116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tr-TR" sz="44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En önemli hakikat</a:t>
            </a:r>
            <a:r>
              <a:rPr lang="fa-IR" sz="44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endParaRPr lang="en-US" sz="4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sz="4400" b="1" dirty="0">
              <a:solidFill>
                <a:srgbClr val="FFD5D5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70044"/>
              </p:ext>
            </p:extLst>
          </p:nvPr>
        </p:nvGraphicFramePr>
        <p:xfrm>
          <a:off x="606086" y="2113340"/>
          <a:ext cx="11138851" cy="2267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11528">
                  <a:extLst>
                    <a:ext uri="{9D8B030D-6E8A-4147-A177-3AD203B41FA5}">
                      <a16:colId xmlns:a16="http://schemas.microsoft.com/office/drawing/2014/main" xmlns="" val="1197388229"/>
                    </a:ext>
                  </a:extLst>
                </a:gridCol>
                <a:gridCol w="3327323">
                  <a:extLst>
                    <a:ext uri="{9D8B030D-6E8A-4147-A177-3AD203B41FA5}">
                      <a16:colId xmlns:a16="http://schemas.microsoft.com/office/drawing/2014/main" xmlns="" val="1005349458"/>
                    </a:ext>
                  </a:extLst>
                </a:gridCol>
              </a:tblGrid>
              <a:tr h="1008889">
                <a:tc>
                  <a:txBody>
                    <a:bodyPr/>
                    <a:lstStyle/>
                    <a:p>
                      <a:pPr algn="r"/>
                      <a:r>
                        <a:rPr lang="tr-TR" sz="36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Doğru ya da yanlış olabilecek bir gerçeklik algısı</a:t>
                      </a:r>
                      <a:endParaRPr lang="fa-IR" sz="3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R w="12700" cmpd="sng">
                      <a:noFill/>
                    </a:lnR>
                    <a:solidFill>
                      <a:srgbClr val="FFFED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IMAGE (</a:t>
                      </a: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İmge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3322940"/>
                  </a:ext>
                </a:extLst>
              </a:tr>
              <a:tr h="102387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r-TR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Olguların </a:t>
                      </a:r>
                      <a:r>
                        <a:rPr kumimoji="0" lang="tr-TR" sz="3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gerçeğini</a:t>
                      </a:r>
                      <a:r>
                        <a:rPr kumimoji="0" lang="tr-TR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olduğu gibi algılamak</a:t>
                      </a:r>
                      <a:endParaRPr kumimoji="0" lang="fa-IR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R w="12700" cmpd="sng">
                      <a:noFill/>
                    </a:lnR>
                    <a:solidFill>
                      <a:srgbClr val="FFFED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CONCEPT</a:t>
                      </a:r>
                    </a:p>
                    <a:p>
                      <a:pPr algn="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</a:t>
                      </a: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Kavram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, </a:t>
                      </a: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anlayış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7370335"/>
                  </a:ext>
                </a:extLst>
              </a:tr>
            </a:tbl>
          </a:graphicData>
        </a:graphic>
      </p:graphicFrame>
      <p:sp>
        <p:nvSpPr>
          <p:cNvPr id="9" name="Left Arrow 8"/>
          <p:cNvSpPr/>
          <p:nvPr/>
        </p:nvSpPr>
        <p:spPr>
          <a:xfrm>
            <a:off x="8547744" y="3538857"/>
            <a:ext cx="1221207" cy="285293"/>
          </a:xfrm>
          <a:prstGeom prst="leftArrow">
            <a:avLst/>
          </a:prstGeom>
          <a:solidFill>
            <a:srgbClr val="284780"/>
          </a:solidFill>
          <a:ln>
            <a:solidFill>
              <a:srgbClr val="233E6F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8617523" y="2508812"/>
            <a:ext cx="1039783" cy="310452"/>
          </a:xfrm>
          <a:prstGeom prst="leftArrow">
            <a:avLst/>
          </a:prstGeom>
          <a:solidFill>
            <a:srgbClr val="284780"/>
          </a:solidFill>
          <a:ln>
            <a:solidFill>
              <a:srgbClr val="233E6F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3391223" y="4940690"/>
            <a:ext cx="1116451" cy="446616"/>
          </a:xfrm>
          <a:prstGeom prst="leftArrow">
            <a:avLst/>
          </a:prstGeom>
          <a:solidFill>
            <a:srgbClr val="3366FF"/>
          </a:solidFill>
          <a:ln>
            <a:solidFill>
              <a:srgbClr val="FFFED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5131444" y="3893934"/>
            <a:ext cx="478725" cy="935103"/>
          </a:xfrm>
          <a:prstGeom prst="downArrow">
            <a:avLst/>
          </a:prstGeom>
          <a:solidFill>
            <a:srgbClr val="3366FF"/>
          </a:solidFill>
          <a:ln>
            <a:solidFill>
              <a:srgbClr val="FFFED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5880" y="4759254"/>
            <a:ext cx="1688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 smtClean="0">
                <a:solidFill>
                  <a:srgbClr val="FFFFFF"/>
                </a:solidFill>
                <a:cs typeface="B Nazanin" panose="00000400000000000000" pitchFamily="2" charset="-78"/>
              </a:rPr>
              <a:t>Allah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94066" y="6488668"/>
            <a:ext cx="699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İlahi Odaklı Çok Boyutlu Manevi Psikoterapi, Dr. </a:t>
            </a:r>
            <a:r>
              <a:rPr lang="tr-TR" b="1" dirty="0" err="1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Masoud</a:t>
            </a: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 Janbozorgi</a:t>
            </a:r>
            <a:endParaRPr lang="en-US" b="1" dirty="0">
              <a:solidFill>
                <a:srgbClr val="5B9BD5">
                  <a:lumMod val="20000"/>
                  <a:lumOff val="80000"/>
                </a:srgb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604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>
            <a:off x="7171166" y="244840"/>
            <a:ext cx="5020834" cy="1139823"/>
          </a:xfrm>
          <a:prstGeom prst="leftArrow">
            <a:avLst>
              <a:gd name="adj1" fmla="val 100000"/>
              <a:gd name="adj2" fmla="val 50000"/>
            </a:avLst>
          </a:prstGeom>
          <a:solidFill>
            <a:srgbClr val="FFFECE"/>
          </a:solidFill>
          <a:ln>
            <a:solidFill>
              <a:srgbClr val="FFF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B Titr" panose="00000700000000000000" pitchFamily="2" charset="-78"/>
              </a:rPr>
              <a:t>İnsanın Psikolojik Sisteminin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B Titr" panose="00000700000000000000" pitchFamily="2" charset="-78"/>
              </a:rPr>
              <a:t> Düzeni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5" y="0"/>
            <a:ext cx="7315200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5195851" y="6488668"/>
            <a:ext cx="699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İlahi Odaklı Çok Boyutlu Manevi Psikoterapi, Dr. </a:t>
            </a:r>
            <a:r>
              <a:rPr lang="tr-TR" b="1" dirty="0" err="1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Masoud</a:t>
            </a:r>
            <a:r>
              <a:rPr lang="tr-TR" b="1" dirty="0">
                <a:solidFill>
                  <a:srgbClr val="5B9BD5">
                    <a:lumMod val="20000"/>
                    <a:lumOff val="80000"/>
                  </a:srgbClr>
                </a:solidFill>
                <a:cs typeface="B Nazanin" panose="00000400000000000000" pitchFamily="2" charset="-78"/>
              </a:rPr>
              <a:t> Janbozorgi</a:t>
            </a:r>
            <a:endParaRPr lang="en-US" b="1" dirty="0">
              <a:solidFill>
                <a:srgbClr val="5B9BD5">
                  <a:lumMod val="20000"/>
                  <a:lumOff val="8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10" name="Left Arrow 9"/>
          <p:cNvSpPr/>
          <p:nvPr/>
        </p:nvSpPr>
        <p:spPr>
          <a:xfrm rot="11923951">
            <a:off x="4964316" y="1599277"/>
            <a:ext cx="3070476" cy="170066"/>
          </a:xfrm>
          <a:prstGeom prst="leftArrow">
            <a:avLst/>
          </a:prstGeom>
          <a:solidFill>
            <a:srgbClr val="FFFC85"/>
          </a:solidFill>
          <a:ln>
            <a:solidFill>
              <a:srgbClr val="FFFED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Left Arrow 10"/>
          <p:cNvSpPr/>
          <p:nvPr/>
        </p:nvSpPr>
        <p:spPr>
          <a:xfrm rot="10800000">
            <a:off x="5121990" y="3116249"/>
            <a:ext cx="3601665" cy="203614"/>
          </a:xfrm>
          <a:prstGeom prst="leftArrow">
            <a:avLst/>
          </a:prstGeom>
          <a:solidFill>
            <a:srgbClr val="FFFC85"/>
          </a:solidFill>
          <a:ln>
            <a:solidFill>
              <a:srgbClr val="FFFED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Left Arrow 11"/>
          <p:cNvSpPr/>
          <p:nvPr/>
        </p:nvSpPr>
        <p:spPr>
          <a:xfrm rot="10800000">
            <a:off x="4397408" y="4666575"/>
            <a:ext cx="4143446" cy="190376"/>
          </a:xfrm>
          <a:prstGeom prst="leftArrow">
            <a:avLst/>
          </a:prstGeom>
          <a:solidFill>
            <a:srgbClr val="FFFC85"/>
          </a:solidFill>
          <a:ln>
            <a:solidFill>
              <a:srgbClr val="FFFED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ontent Placeholder 6"/>
          <p:cNvSpPr>
            <a:spLocks noGrp="1"/>
          </p:cNvSpPr>
          <p:nvPr>
            <p:ph idx="1"/>
          </p:nvPr>
        </p:nvSpPr>
        <p:spPr>
          <a:xfrm>
            <a:off x="8122186" y="1744594"/>
            <a:ext cx="3623234" cy="655968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tr-TR" sz="2000" b="1" dirty="0" err="1" smtClean="0">
                <a:solidFill>
                  <a:srgbClr val="FFFECE"/>
                </a:solidFill>
                <a:cs typeface="B Nazanin" panose="00000400000000000000" pitchFamily="2" charset="-78"/>
              </a:rPr>
              <a:t>Sadr</a:t>
            </a:r>
            <a:r>
              <a:rPr lang="tr-TR" sz="20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: </a:t>
            </a:r>
            <a:r>
              <a:rPr lang="tr-TR" sz="2000" i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İdrak Sistemi; Biliş, Duyum ve Duygu Sistemi</a:t>
            </a:r>
            <a:endParaRPr lang="fa-IR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Content Placeholder 6"/>
          <p:cNvSpPr txBox="1">
            <a:spLocks/>
          </p:cNvSpPr>
          <p:nvPr/>
        </p:nvSpPr>
        <p:spPr>
          <a:xfrm>
            <a:off x="8749078" y="3041448"/>
            <a:ext cx="3442922" cy="655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1">
              <a:buFont typeface="Arial" panose="020B0604020202020204" pitchFamily="34" charset="0"/>
              <a:buNone/>
            </a:pPr>
            <a:r>
              <a:rPr lang="tr-TR" sz="2000" b="1" dirty="0" err="1" smtClean="0">
                <a:solidFill>
                  <a:srgbClr val="FFFECE"/>
                </a:solidFill>
                <a:cs typeface="B Nazanin" panose="00000400000000000000" pitchFamily="2" charset="-78"/>
              </a:rPr>
              <a:t>Qalb</a:t>
            </a:r>
            <a:r>
              <a:rPr lang="tr-TR" sz="20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: </a:t>
            </a:r>
            <a:r>
              <a:rPr lang="tr-TR" sz="2000" i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Doğrulayan sistem (tasdik sistemi)</a:t>
            </a:r>
            <a:endParaRPr lang="fa-IR" sz="2000" i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8566542" y="4617437"/>
            <a:ext cx="3442922" cy="655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1">
              <a:buFont typeface="Arial" panose="020B0604020202020204" pitchFamily="34" charset="0"/>
              <a:buNone/>
            </a:pPr>
            <a:r>
              <a:rPr lang="tr-TR" sz="2000" b="1" dirty="0" err="1" smtClean="0">
                <a:solidFill>
                  <a:srgbClr val="FFFECE"/>
                </a:solidFill>
                <a:cs typeface="B Nazanin" panose="00000400000000000000" pitchFamily="2" charset="-78"/>
              </a:rPr>
              <a:t>Aql</a:t>
            </a:r>
            <a:r>
              <a:rPr lang="tr-TR" sz="20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: </a:t>
            </a:r>
            <a:r>
              <a:rPr lang="tr-TR" sz="2000" i="1" dirty="0" smtClean="0">
                <a:solidFill>
                  <a:srgbClr val="FFFFFF"/>
                </a:solidFill>
                <a:cs typeface="B Nazanin" panose="00000400000000000000" pitchFamily="2" charset="-78"/>
              </a:rPr>
              <a:t>Teşhis sistemi</a:t>
            </a:r>
            <a:endParaRPr lang="fa-IR" sz="2000" i="1" dirty="0">
              <a:solidFill>
                <a:srgbClr val="FFFFFF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199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>
            <a:off x="7827264" y="221089"/>
            <a:ext cx="4364736" cy="1211472"/>
          </a:xfrm>
          <a:prstGeom prst="leftArrow">
            <a:avLst>
              <a:gd name="adj1" fmla="val 100000"/>
              <a:gd name="adj2" fmla="val 50000"/>
            </a:avLst>
          </a:prstGeom>
          <a:solidFill>
            <a:srgbClr val="FFFECE"/>
          </a:solidFill>
          <a:ln>
            <a:solidFill>
              <a:srgbClr val="FFF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B Titr" panose="00000700000000000000" pitchFamily="2" charset="-78"/>
              </a:rPr>
              <a:t>Kur’ani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B Titr" panose="00000700000000000000" pitchFamily="2" charset="-78"/>
              </a:rPr>
              <a:t> Referanslar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1702" y="1661010"/>
            <a:ext cx="11467619" cy="4089260"/>
          </a:xfrm>
        </p:spPr>
        <p:txBody>
          <a:bodyPr>
            <a:noAutofit/>
          </a:bodyPr>
          <a:lstStyle/>
          <a:p>
            <a:pPr algn="ct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FFD5D5"/>
                </a:solidFill>
                <a:cs typeface="B Nazanin" panose="00000400000000000000" pitchFamily="2" charset="-78"/>
              </a:rPr>
              <a:t>إ</a:t>
            </a:r>
            <a:r>
              <a:rPr lang="fa-IR" b="1" dirty="0">
                <a:solidFill>
                  <a:srgbClr val="FFFECE"/>
                </a:solidFill>
                <a:cs typeface="B Nazanin" panose="00000400000000000000" pitchFamily="2" charset="-78"/>
              </a:rPr>
              <a:t>ِنَّ الَّذِينَ آمَنُوا وَالَّذِينَ هَادُوا وَالنَّصَارَى وَالصَّابِئِينَ مَنْ </a:t>
            </a:r>
            <a:r>
              <a:rPr lang="fa-IR" b="1" u="sng" dirty="0">
                <a:solidFill>
                  <a:srgbClr val="FB7D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آمَنَ بِاللَّهِ وَ الْيَوْمِ الْآخِرِ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FECE"/>
                </a:solidFill>
                <a:cs typeface="B Nazanin" panose="00000400000000000000" pitchFamily="2" charset="-78"/>
              </a:rPr>
              <a:t>وَعَمِلَ صَالِحًا فَلَهُمْ أَجْرُهُمْ عِنْدَ رَبِّهِمْ وَلَا خَوْفٌ عَلَيْهِمْ وَلَا هُمْ </a:t>
            </a:r>
            <a:r>
              <a:rPr lang="fa-IR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يَحْزَنُونَ </a:t>
            </a:r>
            <a:r>
              <a:rPr lang="fa-IR" b="1" dirty="0">
                <a:solidFill>
                  <a:srgbClr val="FFFECE"/>
                </a:solidFill>
                <a:cs typeface="B Nazanin" panose="00000400000000000000" pitchFamily="2" charset="-78"/>
              </a:rPr>
              <a:t>﴿ </a:t>
            </a:r>
            <a:r>
              <a:rPr lang="fa-IR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بقره۶۲- مائ</a:t>
            </a:r>
            <a:r>
              <a:rPr lang="fa-IR" b="1" dirty="0">
                <a:solidFill>
                  <a:srgbClr val="FFFECE"/>
                </a:solidFill>
                <a:cs typeface="B Nazanin" panose="00000400000000000000" pitchFamily="2" charset="-78"/>
              </a:rPr>
              <a:t>ده69</a:t>
            </a:r>
            <a:r>
              <a:rPr lang="fa-IR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﴾</a:t>
            </a:r>
            <a:endParaRPr lang="tr-TR" b="1" dirty="0" smtClean="0">
              <a:solidFill>
                <a:srgbClr val="FFFECE"/>
              </a:solidFill>
              <a:cs typeface="B Nazanin" panose="00000400000000000000" pitchFamily="2" charset="-78"/>
            </a:endParaRPr>
          </a:p>
          <a:p>
            <a:pPr marL="0" indent="0" rtl="1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« Şüphesiz iman edenlerle, Yahudiler, Hıristiyanlar ve </a:t>
            </a:r>
            <a:r>
              <a:rPr lang="tr-TR" sz="2400" b="1" dirty="0" err="1" smtClean="0">
                <a:solidFill>
                  <a:srgbClr val="FFFECE"/>
                </a:solidFill>
                <a:cs typeface="B Nazanin" panose="00000400000000000000" pitchFamily="2" charset="-78"/>
              </a:rPr>
              <a:t>Sabii’lerden</a:t>
            </a:r>
            <a:r>
              <a:rPr lang="tr-TR" sz="24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 kimler Allah’a ve ahiret gününe inanıp </a:t>
            </a:r>
            <a:r>
              <a:rPr lang="tr-TR" sz="2400" b="1" dirty="0" err="1" smtClean="0">
                <a:solidFill>
                  <a:srgbClr val="FFFECE"/>
                </a:solidFill>
                <a:cs typeface="B Nazanin" panose="00000400000000000000" pitchFamily="2" charset="-78"/>
              </a:rPr>
              <a:t>salih</a:t>
            </a:r>
            <a:r>
              <a:rPr lang="tr-TR" sz="24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 amel işlerlerse, onların mükafatları </a:t>
            </a:r>
            <a:r>
              <a:rPr lang="tr-TR" sz="2400" b="1" dirty="0" err="1" smtClean="0">
                <a:solidFill>
                  <a:srgbClr val="FFFECE"/>
                </a:solidFill>
                <a:cs typeface="B Nazanin" panose="00000400000000000000" pitchFamily="2" charset="-78"/>
              </a:rPr>
              <a:t>Rab’leri</a:t>
            </a:r>
            <a:r>
              <a:rPr lang="tr-TR" sz="24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 katındadır. Onlara korku yoktur ve onlar hüzünlenmezler de. </a:t>
            </a:r>
          </a:p>
          <a:p>
            <a:pPr marL="0" indent="0" rtl="1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(Bakara, 62; Maide,69) </a:t>
            </a:r>
            <a:r>
              <a:rPr lang="fa-IR" sz="2400" b="1" dirty="0" smtClean="0">
                <a:solidFill>
                  <a:srgbClr val="FFFECE"/>
                </a:solidFill>
                <a:cs typeface="B Nazanin" panose="00000400000000000000" pitchFamily="2" charset="-78"/>
              </a:rPr>
              <a:t> </a:t>
            </a:r>
            <a:endParaRPr lang="fa-IR" sz="2400" b="1" dirty="0">
              <a:solidFill>
                <a:srgbClr val="FFFECE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ounded Rectangle 7"/>
          <p:cNvSpPr/>
          <p:nvPr/>
        </p:nvSpPr>
        <p:spPr>
          <a:xfrm>
            <a:off x="3140721" y="6188968"/>
            <a:ext cx="6705599" cy="5565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İlahi</a:t>
            </a:r>
            <a:r>
              <a:rPr kumimoji="0" lang="tr-TR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 Odaklı Çok Boyutlu Manevi Psikoterapi, Dr. </a:t>
            </a:r>
            <a:r>
              <a:rPr kumimoji="0" lang="tr-TR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Masoud</a:t>
            </a:r>
            <a:r>
              <a:rPr kumimoji="0" lang="tr-TR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 Janbozorgi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752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77346" y="2407364"/>
            <a:ext cx="1819807" cy="3740199"/>
          </a:xfrm>
          <a:prstGeom prst="roundRect">
            <a:avLst/>
          </a:prstGeom>
          <a:solidFill>
            <a:srgbClr val="EEFB8F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ea typeface="+mn-ea"/>
                <a:cs typeface="Tahoma" panose="020B0604030504040204" pitchFamily="34" charset="0"/>
              </a:rPr>
              <a:t>Dışsal</a:t>
            </a:r>
            <a:r>
              <a:rPr kumimoji="0" lang="tr-TR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ea typeface="+mn-ea"/>
                <a:cs typeface="Tahoma" panose="020B0604030504040204" pitchFamily="34" charset="0"/>
              </a:rPr>
              <a:t> kaynak</a:t>
            </a: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Content Placeholder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662" y="3564842"/>
            <a:ext cx="535938" cy="20052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998703" y="1761932"/>
            <a:ext cx="1607733" cy="1631418"/>
          </a:xfrm>
          <a:prstGeom prst="ellipse">
            <a:avLst/>
          </a:prstGeom>
          <a:solidFill>
            <a:srgbClr val="FFFF00"/>
          </a:solidFill>
          <a:ln w="19050" cap="rnd" cmpd="sng" algn="ctr">
            <a:solidFill>
              <a:srgbClr val="FFFF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Nitelikli</a:t>
            </a:r>
            <a:r>
              <a:rPr kumimoji="0" lang="tr-TR" sz="20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 içsel teşhis sistemi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9759" y="899240"/>
            <a:ext cx="1349044" cy="591520"/>
          </a:xfrm>
          <a:prstGeom prst="rect">
            <a:avLst/>
          </a:prstGeom>
          <a:solidFill>
            <a:srgbClr val="BC80E0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biliyorum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89331" y="3481911"/>
            <a:ext cx="1609372" cy="644823"/>
          </a:xfrm>
          <a:prstGeom prst="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bilmiyorum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88074" y="326605"/>
            <a:ext cx="1350579" cy="589444"/>
          </a:xfrm>
          <a:prstGeom prst="roundRect">
            <a:avLst/>
          </a:prstGeom>
          <a:solidFill>
            <a:srgbClr val="BC80E0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doğrudur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12720" y="1491562"/>
            <a:ext cx="1238439" cy="695930"/>
          </a:xfrm>
          <a:prstGeom prst="roundRect">
            <a:avLst/>
          </a:prstGeom>
          <a:solidFill>
            <a:srgbClr val="BC80E0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yanlıştır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1" name="Down Arrow 10"/>
          <p:cNvSpPr/>
          <p:nvPr/>
        </p:nvSpPr>
        <p:spPr>
          <a:xfrm rot="6413777">
            <a:off x="5977509" y="484315"/>
            <a:ext cx="278412" cy="732264"/>
          </a:xfrm>
          <a:prstGeom prst="down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247081">
            <a:off x="5818683" y="1419679"/>
            <a:ext cx="637536" cy="389335"/>
          </a:xfrm>
          <a:prstGeom prst="rect">
            <a:avLst/>
          </a:prstGeom>
        </p:spPr>
      </p:pic>
      <p:sp>
        <p:nvSpPr>
          <p:cNvPr id="14" name="Left Arrow 13"/>
          <p:cNvSpPr/>
          <p:nvPr/>
        </p:nvSpPr>
        <p:spPr>
          <a:xfrm>
            <a:off x="3839597" y="1721759"/>
            <a:ext cx="620865" cy="220719"/>
          </a:xfrm>
          <a:prstGeom prst="left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389357" y="192701"/>
            <a:ext cx="1372911" cy="730221"/>
          </a:xfrm>
          <a:prstGeom prst="roundRect">
            <a:avLst/>
          </a:prstGeom>
          <a:solidFill>
            <a:srgbClr val="00EA6A"/>
          </a:solidFill>
          <a:ln w="19050" cap="rnd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Eylemin</a:t>
            </a:r>
            <a:r>
              <a:rPr kumimoji="0" lang="tr-TR" sz="20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 yapılması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78126" y="1277898"/>
            <a:ext cx="1912125" cy="838397"/>
          </a:xfrm>
          <a:prstGeom prst="roundRect">
            <a:avLst/>
          </a:prstGeom>
          <a:solidFill>
            <a:srgbClr val="FF2F2F"/>
          </a:solidFill>
          <a:ln w="19050" cap="rnd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Eylemin</a:t>
            </a:r>
            <a:r>
              <a:rPr kumimoji="0" lang="tr-TR" sz="20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 durdurulması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0950" y="3328887"/>
            <a:ext cx="1220980" cy="586458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araştır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04659" y="3257778"/>
            <a:ext cx="1438785" cy="569798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Bilinen</a:t>
            </a:r>
            <a:r>
              <a:rPr kumimoji="0" lang="tr-TR" sz="2000" b="1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 </a:t>
            </a:r>
            <a:r>
              <a:rPr kumimoji="0" lang="tr-TR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kaynaklar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515382" y="4064372"/>
            <a:ext cx="1385709" cy="344055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Kuran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504659" y="4860391"/>
            <a:ext cx="1394269" cy="359694"/>
          </a:xfrm>
          <a:prstGeom prst="roundRect">
            <a:avLst/>
          </a:prstGeom>
          <a:solidFill>
            <a:srgbClr val="F27E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bilim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264244">
            <a:off x="4096383" y="4594326"/>
            <a:ext cx="561494" cy="16275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179859">
            <a:off x="4104640" y="3962985"/>
            <a:ext cx="452962" cy="17637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0691" y="3448008"/>
            <a:ext cx="452965" cy="176375"/>
          </a:xfrm>
          <a:prstGeom prst="rect">
            <a:avLst/>
          </a:prstGeom>
        </p:spPr>
      </p:pic>
      <p:sp>
        <p:nvSpPr>
          <p:cNvPr id="24" name="Rounded Rectangle 23"/>
          <p:cNvSpPr/>
          <p:nvPr/>
        </p:nvSpPr>
        <p:spPr>
          <a:xfrm>
            <a:off x="2515382" y="5659774"/>
            <a:ext cx="1385709" cy="320598"/>
          </a:xfrm>
          <a:prstGeom prst="roundRect">
            <a:avLst/>
          </a:prstGeom>
          <a:solidFill>
            <a:srgbClr val="F2AC19">
              <a:lumMod val="20000"/>
              <a:lumOff val="80000"/>
            </a:srgbClr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örf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5" name="Left Brace 24"/>
          <p:cNvSpPr/>
          <p:nvPr/>
        </p:nvSpPr>
        <p:spPr>
          <a:xfrm>
            <a:off x="1878126" y="3622116"/>
            <a:ext cx="377273" cy="1911663"/>
          </a:xfrm>
          <a:prstGeom prst="leftBrace">
            <a:avLst/>
          </a:prstGeom>
          <a:noFill/>
          <a:ln w="76200" cap="rnd" cmpd="sng" algn="ctr">
            <a:solidFill>
              <a:srgbClr val="FFFC85"/>
            </a:solidFill>
            <a:prstDash val="solid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26" name="Elbow Connector 25"/>
          <p:cNvCxnSpPr/>
          <p:nvPr/>
        </p:nvCxnSpPr>
        <p:spPr>
          <a:xfrm flipV="1">
            <a:off x="1625609" y="3422014"/>
            <a:ext cx="7178596" cy="2947719"/>
          </a:xfrm>
          <a:prstGeom prst="bentConnector3">
            <a:avLst>
              <a:gd name="adj1" fmla="val 100175"/>
            </a:avLst>
          </a:prstGeom>
          <a:noFill/>
          <a:ln w="76200" cap="rnd" cmpd="sng" algn="ctr">
            <a:solidFill>
              <a:srgbClr val="FFFC85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520260">
            <a:off x="4023174" y="5199702"/>
            <a:ext cx="689247" cy="538181"/>
          </a:xfrm>
          <a:prstGeom prst="rect">
            <a:avLst/>
          </a:prstGeom>
        </p:spPr>
      </p:pic>
      <p:cxnSp>
        <p:nvCxnSpPr>
          <p:cNvPr id="31" name="Elbow Connector 30"/>
          <p:cNvCxnSpPr/>
          <p:nvPr/>
        </p:nvCxnSpPr>
        <p:spPr>
          <a:xfrm rot="10800000">
            <a:off x="8096413" y="1201746"/>
            <a:ext cx="727736" cy="505937"/>
          </a:xfrm>
          <a:prstGeom prst="bentConnector3">
            <a:avLst>
              <a:gd name="adj1" fmla="val 966"/>
            </a:avLst>
          </a:prstGeom>
          <a:noFill/>
          <a:ln w="76200" cap="rnd" cmpd="sng" algn="ctr">
            <a:solidFill>
              <a:srgbClr val="FFFC85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8" name="Rounded Rectangle 27"/>
          <p:cNvSpPr/>
          <p:nvPr/>
        </p:nvSpPr>
        <p:spPr>
          <a:xfrm>
            <a:off x="9848260" y="2114737"/>
            <a:ext cx="2343739" cy="901422"/>
          </a:xfrm>
          <a:prstGeom prst="roundRect">
            <a:avLst/>
          </a:prstGeom>
          <a:noFill/>
          <a:ln w="19050" cap="rnd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durum</a:t>
            </a:r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B Nazanin" panose="00000400000000000000" pitchFamily="2" charset="-78"/>
              </a:rPr>
              <a:t> 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9" name="Left Arrow 28"/>
          <p:cNvSpPr/>
          <p:nvPr/>
        </p:nvSpPr>
        <p:spPr>
          <a:xfrm>
            <a:off x="3829654" y="504507"/>
            <a:ext cx="532613" cy="191576"/>
          </a:xfrm>
          <a:prstGeom prst="left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0" name="Left Arrow 29"/>
          <p:cNvSpPr/>
          <p:nvPr/>
        </p:nvSpPr>
        <p:spPr>
          <a:xfrm rot="18811609">
            <a:off x="7826345" y="3168157"/>
            <a:ext cx="332632" cy="191702"/>
          </a:xfrm>
          <a:prstGeom prst="left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2" name="Left Arrow 31"/>
          <p:cNvSpPr/>
          <p:nvPr/>
        </p:nvSpPr>
        <p:spPr>
          <a:xfrm rot="2459935">
            <a:off x="7930361" y="1610481"/>
            <a:ext cx="334342" cy="190721"/>
          </a:xfrm>
          <a:prstGeom prst="leftArrow">
            <a:avLst/>
          </a:prstGeom>
          <a:solidFill>
            <a:srgbClr val="F496CB"/>
          </a:solidFill>
          <a:ln w="19050" cap="rnd" cmpd="sng" algn="ctr">
            <a:solidFill>
              <a:srgbClr val="F496CB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cxnSp>
        <p:nvCxnSpPr>
          <p:cNvPr id="43" name="Elbow Connector 42"/>
          <p:cNvCxnSpPr/>
          <p:nvPr/>
        </p:nvCxnSpPr>
        <p:spPr>
          <a:xfrm rot="5400000">
            <a:off x="879910" y="5270494"/>
            <a:ext cx="1844938" cy="353540"/>
          </a:xfrm>
          <a:prstGeom prst="bentConnector3">
            <a:avLst>
              <a:gd name="adj1" fmla="val 3459"/>
            </a:avLst>
          </a:prstGeom>
          <a:ln w="76200">
            <a:solidFill>
              <a:srgbClr val="FFF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4633409" y="5846599"/>
            <a:ext cx="4169160" cy="4443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D5D5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Teşhis</a:t>
            </a:r>
            <a:r>
              <a:rPr kumimoji="0" lang="tr-TR" sz="1800" b="1" i="0" u="none" strike="noStrike" kern="1200" cap="none" spc="0" normalizeH="0" noProof="0" dirty="0" smtClean="0">
                <a:ln>
                  <a:noFill/>
                </a:ln>
                <a:solidFill>
                  <a:srgbClr val="FFD5D5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 sistemi tarafından alınan verilerin değerlendirilmesi</a:t>
            </a:r>
            <a:endParaRPr kumimoji="0" lang="fa-IR" sz="1800" b="1" i="0" u="none" strike="noStrike" kern="1200" cap="none" spc="0" normalizeH="0" baseline="0" noProof="0" dirty="0" smtClean="0">
              <a:ln>
                <a:noFill/>
              </a:ln>
              <a:solidFill>
                <a:srgbClr val="FFD5D5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50" name="Down Arrow 49"/>
          <p:cNvSpPr/>
          <p:nvPr/>
        </p:nvSpPr>
        <p:spPr>
          <a:xfrm rot="5400000">
            <a:off x="9710551" y="2323623"/>
            <a:ext cx="455220" cy="483650"/>
          </a:xfrm>
          <a:prstGeom prst="downArrow">
            <a:avLst/>
          </a:prstGeom>
          <a:solidFill>
            <a:srgbClr val="FFFECE"/>
          </a:solidFill>
          <a:ln>
            <a:solidFill>
              <a:srgbClr val="FFFE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34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50634</TotalTime>
  <Words>573</Words>
  <Application>Microsoft Office PowerPoint</Application>
  <PresentationFormat>Widescreen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Adobe Caslon Pro Bold</vt:lpstr>
      <vt:lpstr>Andalus</vt:lpstr>
      <vt:lpstr>Arial</vt:lpstr>
      <vt:lpstr>B Nazanin</vt:lpstr>
      <vt:lpstr>B Titr</vt:lpstr>
      <vt:lpstr>Calibri</vt:lpstr>
      <vt:lpstr>Calibri </vt:lpstr>
      <vt:lpstr>Calibri Light</vt:lpstr>
      <vt:lpstr>Euphemia</vt:lpstr>
      <vt:lpstr>Tahoma</vt:lpstr>
      <vt:lpstr>Trebuchet MS</vt:lpstr>
      <vt:lpstr>Wingdings</vt:lpstr>
      <vt:lpstr>Office Theme</vt:lpstr>
      <vt:lpstr>İlahi Odaklı Çok Boyutlu Manevi Psikoterapi  (Spiritual Multidimensional Psychotherapy  A GOD-Oriented  Approach)  Dr. Masoud Janbozorgi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درمان معنوی خداسو  GOD-Oriented-PSychothrapy</dc:title>
  <dc:creator>SONY</dc:creator>
  <cp:lastModifiedBy>acer</cp:lastModifiedBy>
  <cp:revision>607</cp:revision>
  <dcterms:created xsi:type="dcterms:W3CDTF">2018-11-23T19:31:43Z</dcterms:created>
  <dcterms:modified xsi:type="dcterms:W3CDTF">2025-05-24T16:47:17Z</dcterms:modified>
</cp:coreProperties>
</file>